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Relationship Id="rId4" Type="http://schemas.openxmlformats.org/officeDocument/2006/relationships/custom-properties" Target="docProps/custom.xml" 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</p:sldIdLst>
  <p:notesMasterIdLst>
    <p:notesMasterId r:id="rId51"/>
  </p:notesMasterIdLst>
  <p:sldSz cx="12192000" cy="6858000"/>
  <p:notesSz cx="6858000" cy="12192000"/>
  <p:embeddedFontLst>
    <p:embeddedFont>
      <p:font typeface="MiSans" charset="-122" pitchFamily="34"/>
      <p:regular r:id="rId56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56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jpg"/><Relationship Id="rId2" Type="http://schemas.openxmlformats.org/officeDocument/2006/relationships/image" Target="../media/image-1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jp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image" Target="../media/image-2-8.png"/><Relationship Id="rId9" Type="http://schemas.openxmlformats.org/officeDocument/2006/relationships/image" Target="../media/image-2-9.png"/><Relationship Id="rId10" Type="http://schemas.openxmlformats.org/officeDocument/2006/relationships/slideLayout" Target="../slideLayouts/slideLayout1.xml"/><Relationship Id="rId11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image" Target="../media/image-20-3.png"/><Relationship Id="rId4" Type="http://schemas.openxmlformats.org/officeDocument/2006/relationships/image" Target="../media/image-20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3" Type="http://schemas.openxmlformats.org/officeDocument/2006/relationships/image" Target="../media/image-21-3.png"/><Relationship Id="rId4" Type="http://schemas.openxmlformats.org/officeDocument/2006/relationships/image" Target="../media/image-21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3-1.png"/><Relationship Id="rId2" Type="http://schemas.openxmlformats.org/officeDocument/2006/relationships/image" Target="../media/image-23-2.png"/><Relationship Id="rId3" Type="http://schemas.openxmlformats.org/officeDocument/2006/relationships/image" Target="../media/image-23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image" Target="../media/image-25-3.png"/><Relationship Id="rId4" Type="http://schemas.openxmlformats.org/officeDocument/2006/relationships/image" Target="../media/image-25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7-1.png"/><Relationship Id="rId2" Type="http://schemas.openxmlformats.org/officeDocument/2006/relationships/image" Target="../media/image-27-2.png"/><Relationship Id="rId3" Type="http://schemas.openxmlformats.org/officeDocument/2006/relationships/image" Target="../media/image-27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8-1.jpg"/><Relationship Id="rId2" Type="http://schemas.openxmlformats.org/officeDocument/2006/relationships/image" Target="../media/image-28-1.jpg"/><Relationship Id="rId3" Type="http://schemas.openxmlformats.org/officeDocument/2006/relationships/image" Target="../media/image-28-3.jpg"/><Relationship Id="rId4" Type="http://schemas.openxmlformats.org/officeDocument/2006/relationships/image" Target="../media/image-28-4.jp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3.png"/><Relationship Id="rId3" Type="http://schemas.openxmlformats.org/officeDocument/2006/relationships/image" Target="../media/image-2-4.png"/><Relationship Id="rId4" Type="http://schemas.openxmlformats.org/officeDocument/2006/relationships/image" Target="../media/image-2-5.png"/><Relationship Id="rId5" Type="http://schemas.openxmlformats.org/officeDocument/2006/relationships/image" Target="../media/image-2-6.png"/><Relationship Id="rId6" Type="http://schemas.openxmlformats.org/officeDocument/2006/relationships/image" Target="../media/image-3-6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0-1.png"/><Relationship Id="rId2" Type="http://schemas.openxmlformats.org/officeDocument/2006/relationships/image" Target="../media/image-30-2.jpg"/><Relationship Id="rId3" Type="http://schemas.openxmlformats.org/officeDocument/2006/relationships/image" Target="../media/image-30-3.png"/><Relationship Id="rId4" Type="http://schemas.openxmlformats.org/officeDocument/2006/relationships/image" Target="../media/image-30-4.png"/><Relationship Id="rId5" Type="http://schemas.openxmlformats.org/officeDocument/2006/relationships/image" Target="../media/image-30-5.png"/><Relationship Id="rId6" Type="http://schemas.openxmlformats.org/officeDocument/2006/relationships/slideLayout" Target="../slideLayouts/slideLayout1.xml"/><Relationship Id="rId7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1-1.png"/><Relationship Id="rId2" Type="http://schemas.openxmlformats.org/officeDocument/2006/relationships/image" Target="../media/image-3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3" Type="http://schemas.openxmlformats.org/officeDocument/2006/relationships/image" Target="../media/image-15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6-1.jp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2-4.png"/><Relationship Id="rId3" Type="http://schemas.openxmlformats.org/officeDocument/2006/relationships/image" Target="../media/image-2-5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3" Type="http://schemas.openxmlformats.org/officeDocument/2006/relationships/image" Target="../media/image-20-3.png"/><Relationship Id="rId4" Type="http://schemas.openxmlformats.org/officeDocument/2006/relationships/image" Target="../media/image-20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0-1.png"/><Relationship Id="rId2" Type="http://schemas.openxmlformats.org/officeDocument/2006/relationships/image" Target="../media/image-40-2.jp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image" Target="../media/image-17-2.png"/><Relationship Id="rId3" Type="http://schemas.openxmlformats.org/officeDocument/2006/relationships/image" Target="../media/image-17-3.jp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jpg"/><Relationship Id="rId2" Type="http://schemas.openxmlformats.org/officeDocument/2006/relationships/image" Target="../media/image-1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9-1.png"/><Relationship Id="rId2" Type="http://schemas.openxmlformats.org/officeDocument/2006/relationships/image" Target="../media/image-49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2-4.png"/><Relationship Id="rId3" Type="http://schemas.openxmlformats.org/officeDocument/2006/relationships/image" Target="../media/image-2-5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53-d2nf5g98bjvh7rlivtb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6510" y="0"/>
            <a:ext cx="12297410" cy="6901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79755" y="1872615"/>
            <a:ext cx="8800465" cy="9309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60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ACE v4.2: Cognitive Architecture Deep Dive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9660255" y="5678805"/>
            <a:ext cx="1763395" cy="28376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 indent="0" marL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Kimi AI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9660255" y="6047105"/>
            <a:ext cx="1763395" cy="28376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r" indent="0" marL="0">
              <a:lnSpc>
                <a:spcPct val="100000"/>
              </a:lnSpc>
              <a:buNone/>
            </a:pPr>
            <a:r>
              <a:rPr lang="en-US" sz="18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2025/08/01</a:t>
            </a:r>
            <a:endParaRPr lang="en-US" sz="16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84860" y="1491615"/>
            <a:ext cx="5301615" cy="210566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3" name="Text 1"/>
          <p:cNvSpPr/>
          <p:nvPr/>
        </p:nvSpPr>
        <p:spPr>
          <a:xfrm>
            <a:off x="784860" y="1491615"/>
            <a:ext cx="5301615" cy="21056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570605" y="497205"/>
            <a:ext cx="5051425" cy="6915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Member Specializations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1065530" y="1684655"/>
            <a:ext cx="459740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Ethical Oversight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1067435" y="2228215"/>
            <a:ext cx="4662170" cy="11255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C1-C3 handle ethical oversight, ensuring all outputs comply with the Prime Covenant. They evaluate potential harm and prioritize user safety in every interaction.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0" y="0"/>
            <a:ext cx="12194540" cy="282575"/>
          </a:xfrm>
          <a:prstGeom prst="rect">
            <a:avLst/>
          </a:prstGeom>
          <a:solidFill>
            <a:srgbClr val="101010"/>
          </a:solidFill>
          <a:ln/>
        </p:spPr>
      </p:sp>
      <p:sp>
        <p:nvSpPr>
          <p:cNvPr id="8" name="Text 6"/>
          <p:cNvSpPr/>
          <p:nvPr/>
        </p:nvSpPr>
        <p:spPr>
          <a:xfrm>
            <a:off x="0" y="0"/>
            <a:ext cx="12194540" cy="2825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6083935" y="1491615"/>
            <a:ext cx="2540" cy="5952490"/>
          </a:xfrm>
          <a:prstGeom prst="line">
            <a:avLst/>
          </a:prstGeom>
          <a:noFill/>
          <a:ln w="19050">
            <a:gradFill rotWithShape="1" flip="none">
              <a:gsLst>
                <a:gs pos="0">
                  <a:srgbClr val="404040"/>
                </a:gs>
                <a:gs pos="83000">
                  <a:srgbClr val="000000">
                    <a:alpha val="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5340000" scaled="1"/>
            </a:gradFill>
            <a:prstDash val="solid"/>
            <a:headEnd type="none"/>
            <a:tailEnd type="none"/>
          </a:ln>
        </p:spPr>
      </p:sp>
      <p:sp>
        <p:nvSpPr>
          <p:cNvPr id="10" name="Shape 8"/>
          <p:cNvSpPr/>
          <p:nvPr/>
        </p:nvSpPr>
        <p:spPr>
          <a:xfrm>
            <a:off x="779780" y="1491615"/>
            <a:ext cx="10601960" cy="5715"/>
          </a:xfrm>
          <a:prstGeom prst="line">
            <a:avLst/>
          </a:prstGeom>
          <a:noFill/>
          <a:ln w="19050">
            <a:gradFill rotWithShape="1" flip="none">
              <a:gsLst>
                <a:gs pos="0">
                  <a:srgbClr val="FFFFFF"/>
                </a:gs>
                <a:gs pos="31000">
                  <a:srgbClr val="909090"/>
                </a:gs>
                <a:gs pos="53000">
                  <a:srgbClr val="202020"/>
                </a:gs>
                <a:gs pos="76000">
                  <a:srgbClr val="909090"/>
                </a:gs>
                <a:gs pos="100000">
                  <a:srgbClr val="FFFFFF"/>
                </a:gs>
              </a:gsLst>
              <a:lin ang="0" scaled="1"/>
            </a:gradFill>
            <a:prstDash val="solid"/>
            <a:headEnd type="none"/>
            <a:tailEnd type="none"/>
          </a:ln>
        </p:spPr>
      </p:sp>
      <p:sp>
        <p:nvSpPr>
          <p:cNvPr id="11" name="Shape 9"/>
          <p:cNvSpPr/>
          <p:nvPr/>
        </p:nvSpPr>
        <p:spPr>
          <a:xfrm>
            <a:off x="779780" y="1403985"/>
            <a:ext cx="10601960" cy="5715"/>
          </a:xfrm>
          <a:prstGeom prst="line">
            <a:avLst/>
          </a:prstGeom>
          <a:noFill/>
          <a:ln w="19050">
            <a:gradFill rotWithShape="1" flip="none">
              <a:gsLst>
                <a:gs pos="0">
                  <a:srgbClr val="FFFFFF"/>
                </a:gs>
                <a:gs pos="31000">
                  <a:srgbClr val="909090"/>
                </a:gs>
                <a:gs pos="53000">
                  <a:srgbClr val="202020"/>
                </a:gs>
                <a:gs pos="76000">
                  <a:srgbClr val="909090"/>
                </a:gs>
                <a:gs pos="100000">
                  <a:srgbClr val="FFFFFF"/>
                </a:gs>
              </a:gsLst>
              <a:lin ang="0" scaled="1"/>
            </a:gradFill>
            <a:prstDash val="solid"/>
            <a:headEnd type="none"/>
            <a:tailEnd type="none"/>
          </a:ln>
        </p:spPr>
      </p:sp>
      <p:sp>
        <p:nvSpPr>
          <p:cNvPr id="12" name="Text 10"/>
          <p:cNvSpPr/>
          <p:nvPr/>
        </p:nvSpPr>
        <p:spPr>
          <a:xfrm>
            <a:off x="6438900" y="1684655"/>
            <a:ext cx="459740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Technical Analysis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440805" y="2228215"/>
            <a:ext cx="4662170" cy="11255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C10-C12 manage technical analysis, breaking down complex queries into manageable components. They apply domain-specific knowledge to provide accurate and reliable solutions.</a:t>
            </a: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79780" y="290830"/>
            <a:ext cx="0" cy="6558915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15" name="Shape 13"/>
          <p:cNvSpPr/>
          <p:nvPr/>
        </p:nvSpPr>
        <p:spPr>
          <a:xfrm>
            <a:off x="11381740" y="290830"/>
            <a:ext cx="0" cy="6558915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16" name="Shape 14"/>
          <p:cNvSpPr/>
          <p:nvPr/>
        </p:nvSpPr>
        <p:spPr>
          <a:xfrm>
            <a:off x="0" y="6173470"/>
            <a:ext cx="12446000" cy="690880"/>
          </a:xfrm>
          <a:prstGeom prst="rect">
            <a:avLst/>
          </a:prstGeom>
          <a:solidFill>
            <a:srgbClr val="101010"/>
          </a:solidFill>
          <a:ln/>
        </p:spPr>
      </p:sp>
      <p:sp>
        <p:nvSpPr>
          <p:cNvPr id="17" name="Text 15"/>
          <p:cNvSpPr/>
          <p:nvPr/>
        </p:nvSpPr>
        <p:spPr>
          <a:xfrm>
            <a:off x="0" y="6173470"/>
            <a:ext cx="12446000" cy="690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11382375" y="6173470"/>
            <a:ext cx="824230" cy="690880"/>
          </a:xfrm>
          <a:prstGeom prst="rect">
            <a:avLst/>
          </a:prstGeom>
          <a:solidFill>
            <a:srgbClr val="101010"/>
          </a:solidFill>
          <a:ln/>
        </p:spPr>
      </p:sp>
      <p:sp>
        <p:nvSpPr>
          <p:cNvPr id="19" name="Text 17"/>
          <p:cNvSpPr/>
          <p:nvPr/>
        </p:nvSpPr>
        <p:spPr>
          <a:xfrm>
            <a:off x="11382375" y="6173470"/>
            <a:ext cx="824230" cy="69088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0" name="Image 0" descr="https://kimi-img.moonshot.cn/pub/slides/slides_tmpl/image/25-08-27-19:57:57-d2nf5h98bjvh7rlivto0.png">    </p:cNvPr>
          <p:cNvPicPr>
            <a:picLocks noChangeAspect="1"/>
          </p:cNvPicPr>
          <p:nvPr/>
        </p:nvPicPr>
        <p:blipFill>
          <a:blip r:embed="rId1"/>
          <a:srcRect l="0" r="0" t="0" b="21328"/>
          <a:stretch/>
        </p:blipFill>
        <p:spPr>
          <a:xfrm>
            <a:off x="779780" y="3597275"/>
            <a:ext cx="10625455" cy="2632710"/>
          </a:xfrm>
          <a:prstGeom prst="rect">
            <a:avLst/>
          </a:prstGeom>
        </p:spPr>
      </p:pic>
      <p:pic>
        <p:nvPicPr>
          <p:cNvPr id="21" name="Image 1" descr="https://kimi-img.moonshot.cn/pub/slides/slides_tmpl/image/25-08-27-19:57:56-d2nf5h18bjvh7rlivtl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940" y="1607185"/>
            <a:ext cx="701040" cy="640080"/>
          </a:xfrm>
          <a:prstGeom prst="rect">
            <a:avLst/>
          </a:prstGeom>
        </p:spPr>
      </p:pic>
      <p:pic>
        <p:nvPicPr>
          <p:cNvPr id="22" name="Image 2" descr="https://kimi-img.moonshot.cn/pub/slides/slides_tmpl/image/25-08-27-19:57:56-d2nf5h18bjvh7rlivtm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6190" y="1607185"/>
            <a:ext cx="701040" cy="640080"/>
          </a:xfrm>
          <a:prstGeom prst="rect">
            <a:avLst/>
          </a:prstGeom>
        </p:spPr>
      </p:pic>
      <p:sp>
        <p:nvSpPr>
          <p:cNvPr id="23" name="Shape 18"/>
          <p:cNvSpPr/>
          <p:nvPr/>
        </p:nvSpPr>
        <p:spPr>
          <a:xfrm>
            <a:off x="773430" y="6179820"/>
            <a:ext cx="10617835" cy="37084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4" name="Text 19"/>
          <p:cNvSpPr/>
          <p:nvPr/>
        </p:nvSpPr>
        <p:spPr>
          <a:xfrm>
            <a:off x="773430" y="6179820"/>
            <a:ext cx="10617835" cy="3708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100445" y="2142490"/>
            <a:ext cx="3057525" cy="47180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6100445" y="2142490"/>
            <a:ext cx="3057525" cy="47180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9151620" y="1777365"/>
            <a:ext cx="3042285" cy="489839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5" name="Text 3"/>
          <p:cNvSpPr/>
          <p:nvPr/>
        </p:nvSpPr>
        <p:spPr>
          <a:xfrm>
            <a:off x="9151620" y="1777365"/>
            <a:ext cx="3042285" cy="4898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-10795" y="2136775"/>
            <a:ext cx="3057525" cy="47180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7" name="Text 5"/>
          <p:cNvSpPr/>
          <p:nvPr/>
        </p:nvSpPr>
        <p:spPr>
          <a:xfrm>
            <a:off x="-10795" y="2136775"/>
            <a:ext cx="3057525" cy="47180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-13335" y="328930"/>
            <a:ext cx="12207240" cy="1440815"/>
          </a:xfrm>
          <a:prstGeom prst="rect">
            <a:avLst/>
          </a:prstGeom>
          <a:gradFill rotWithShape="1" flip="none">
            <a:gsLst>
              <a:gs pos="0">
                <a:srgbClr val="1C1C1C"/>
              </a:gs>
              <a:gs pos="51000">
                <a:srgbClr val="1C1C1C"/>
              </a:gs>
              <a:gs pos="100000">
                <a:srgbClr val="000000">
                  <a:alpha val="86000"/>
                </a:srgbClr>
              </a:gs>
            </a:gsLst>
            <a:lin ang="8100000" scaled="1"/>
          </a:gradFill>
          <a:ln/>
        </p:spPr>
      </p:sp>
      <p:sp>
        <p:nvSpPr>
          <p:cNvPr id="9" name="Text 7"/>
          <p:cNvSpPr/>
          <p:nvPr/>
        </p:nvSpPr>
        <p:spPr>
          <a:xfrm>
            <a:off x="-13335" y="328930"/>
            <a:ext cx="12207240" cy="14408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464185" y="621665"/>
            <a:ext cx="6402070" cy="8985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Communication Protocols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54305" y="3246120"/>
            <a:ext cx="2685415" cy="196969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council operates through structured communication rounds. Members present findings, challenge assumptions, and build consensus through dialectical processes.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35" y="2291080"/>
            <a:ext cx="3042285" cy="571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Structured Communication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293761" y="2982328"/>
            <a:ext cx="2520315" cy="7620"/>
          </a:xfrm>
          <a:prstGeom prst="line">
            <a:avLst/>
          </a:prstGeom>
          <a:noFill/>
          <a:ln w="3175">
            <a:gradFill rotWithShape="1" flip="none">
              <a:gsLst>
                <a:gs pos="0">
                  <a:srgbClr val="000000">
                    <a:alpha val="0"/>
                  </a:srgbClr>
                </a:gs>
                <a:gs pos="53000">
                  <a:srgbClr val="595959"/>
                </a:gs>
                <a:gs pos="100000">
                  <a:srgbClr val="000000">
                    <a:alpha val="0"/>
                  </a:srgbClr>
                </a:gs>
              </a:gsLst>
              <a:lin ang="10800000" scaled="1"/>
            </a:gradFill>
            <a:prstDash val="solid"/>
            <a:headEnd type="none"/>
            <a:tailEnd type="none"/>
          </a:ln>
        </p:spPr>
      </p:sp>
      <p:sp>
        <p:nvSpPr>
          <p:cNvPr id="14" name="Shape 12"/>
          <p:cNvSpPr/>
          <p:nvPr/>
        </p:nvSpPr>
        <p:spPr>
          <a:xfrm>
            <a:off x="8695690" y="175260"/>
            <a:ext cx="4012565" cy="1757045"/>
          </a:xfrm>
          <a:prstGeom prst="mathPlus">
            <a:avLst>
              <a:gd name="adj1" fmla="val 0"/>
            </a:avLst>
          </a:prstGeom>
          <a:solidFill>
            <a:srgbClr val="FFFFFF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5" name="Text 13"/>
          <p:cNvSpPr/>
          <p:nvPr/>
        </p:nvSpPr>
        <p:spPr>
          <a:xfrm>
            <a:off x="8695690" y="175260"/>
            <a:ext cx="4012565" cy="17570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3043555" y="1780540"/>
            <a:ext cx="3057525" cy="489204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17" name="Text 15"/>
          <p:cNvSpPr/>
          <p:nvPr/>
        </p:nvSpPr>
        <p:spPr>
          <a:xfrm>
            <a:off x="3043555" y="1780540"/>
            <a:ext cx="3057525" cy="48920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-12700" y="6413500"/>
            <a:ext cx="12205970" cy="44704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19" name="Text 17"/>
          <p:cNvSpPr/>
          <p:nvPr/>
        </p:nvSpPr>
        <p:spPr>
          <a:xfrm>
            <a:off x="-12700" y="6413500"/>
            <a:ext cx="12205970" cy="4470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3186430" y="3241675"/>
            <a:ext cx="2685415" cy="196969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Information flows systematically between members, ensuring comprehensive analysis. Each member contributes to the final output, refining and enhancing the overall result.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2898140" y="2286635"/>
            <a:ext cx="3279140" cy="571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Information Flow</a:t>
            </a:r>
            <a:endParaRPr lang="en-US" sz="1600" dirty="0"/>
          </a:p>
        </p:txBody>
      </p:sp>
      <p:sp>
        <p:nvSpPr>
          <p:cNvPr id="22" name="Shape 20"/>
          <p:cNvSpPr/>
          <p:nvPr/>
        </p:nvSpPr>
        <p:spPr>
          <a:xfrm>
            <a:off x="3325886" y="2989948"/>
            <a:ext cx="2520315" cy="7620"/>
          </a:xfrm>
          <a:prstGeom prst="line">
            <a:avLst/>
          </a:prstGeom>
          <a:noFill/>
          <a:ln w="3175">
            <a:gradFill rotWithShape="1" flip="none">
              <a:gsLst>
                <a:gs pos="0">
                  <a:srgbClr val="000000">
                    <a:alpha val="0"/>
                  </a:srgbClr>
                </a:gs>
                <a:gs pos="53000">
                  <a:srgbClr val="595959"/>
                </a:gs>
                <a:gs pos="100000">
                  <a:srgbClr val="000000">
                    <a:alpha val="0"/>
                  </a:srgbClr>
                </a:gs>
              </a:gsLst>
              <a:lin ang="10800000" scaled="1"/>
            </a:gradFill>
            <a:prstDash val="solid"/>
            <a:headEnd type="none"/>
            <a:tailEnd type="none"/>
          </a:ln>
        </p:spPr>
      </p:sp>
      <p:sp>
        <p:nvSpPr>
          <p:cNvPr id="23" name="Text 21"/>
          <p:cNvSpPr/>
          <p:nvPr/>
        </p:nvSpPr>
        <p:spPr>
          <a:xfrm>
            <a:off x="6238240" y="3236595"/>
            <a:ext cx="2685415" cy="16883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Disagreements are resolved through structured debates. Members present evidence and reasoning, leading to refined and validated conclusions.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5949950" y="2281555"/>
            <a:ext cx="3279140" cy="571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Conflict Resolution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6377696" y="2984868"/>
            <a:ext cx="2520315" cy="7620"/>
          </a:xfrm>
          <a:prstGeom prst="line">
            <a:avLst/>
          </a:prstGeom>
          <a:noFill/>
          <a:ln w="3175">
            <a:gradFill rotWithShape="1" flip="none">
              <a:gsLst>
                <a:gs pos="0">
                  <a:srgbClr val="000000">
                    <a:alpha val="0"/>
                  </a:srgbClr>
                </a:gs>
                <a:gs pos="53000">
                  <a:srgbClr val="595959"/>
                </a:gs>
                <a:gs pos="100000">
                  <a:srgbClr val="000000">
                    <a:alpha val="0"/>
                  </a:srgbClr>
                </a:gs>
              </a:gsLst>
              <a:lin ang="10800000" scaled="1"/>
            </a:gradFill>
            <a:prstDash val="solid"/>
            <a:headEnd type="none"/>
            <a:tailEnd type="none"/>
          </a:ln>
        </p:spPr>
      </p:sp>
      <p:sp>
        <p:nvSpPr>
          <p:cNvPr id="26" name="Text 24"/>
          <p:cNvSpPr/>
          <p:nvPr/>
        </p:nvSpPr>
        <p:spPr>
          <a:xfrm>
            <a:off x="9290050" y="3237230"/>
            <a:ext cx="2685415" cy="16883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final output emerges from collaborative synthesis. Members integrate their insights, ensuring the result is comprehensive, coherent, and aligned with ethical standards.</a:t>
            </a:r>
            <a:endParaRPr lang="en-US" sz="1600" dirty="0"/>
          </a:p>
        </p:txBody>
      </p:sp>
      <p:sp>
        <p:nvSpPr>
          <p:cNvPr id="27" name="Text 25"/>
          <p:cNvSpPr/>
          <p:nvPr/>
        </p:nvSpPr>
        <p:spPr>
          <a:xfrm>
            <a:off x="9135745" y="2282190"/>
            <a:ext cx="3058160" cy="571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Collaborative Synthesis</a:t>
            </a:r>
            <a:endParaRPr lang="en-US" sz="1600" dirty="0"/>
          </a:p>
        </p:txBody>
      </p:sp>
      <p:sp>
        <p:nvSpPr>
          <p:cNvPr id="28" name="Shape 26"/>
          <p:cNvSpPr/>
          <p:nvPr/>
        </p:nvSpPr>
        <p:spPr>
          <a:xfrm>
            <a:off x="9429506" y="2985503"/>
            <a:ext cx="2520315" cy="7620"/>
          </a:xfrm>
          <a:prstGeom prst="line">
            <a:avLst/>
          </a:prstGeom>
          <a:noFill/>
          <a:ln w="3175">
            <a:gradFill rotWithShape="1" flip="none">
              <a:gsLst>
                <a:gs pos="0">
                  <a:srgbClr val="000000">
                    <a:alpha val="0"/>
                  </a:srgbClr>
                </a:gs>
                <a:gs pos="53000">
                  <a:srgbClr val="595959"/>
                </a:gs>
                <a:gs pos="100000">
                  <a:srgbClr val="000000">
                    <a:alpha val="0"/>
                  </a:srgbClr>
                </a:gs>
              </a:gsLst>
              <a:lin ang="10800000" scaled="1"/>
            </a:gradFill>
            <a:prstDash val="solid"/>
            <a:headEnd type="none"/>
            <a:tailEnd type="none"/>
          </a:ln>
        </p:spPr>
      </p:sp>
      <p:sp>
        <p:nvSpPr>
          <p:cNvPr id="29" name="Shape 27"/>
          <p:cNvSpPr/>
          <p:nvPr/>
        </p:nvSpPr>
        <p:spPr>
          <a:xfrm flipV="1">
            <a:off x="9180830" y="332740"/>
            <a:ext cx="0" cy="1419225"/>
          </a:xfrm>
          <a:prstGeom prst="line">
            <a:avLst/>
          </a:prstGeom>
          <a:noFill/>
          <a:ln w="19050">
            <a:solidFill>
              <a:srgbClr val="FFFFFF"/>
            </a:solidFill>
            <a:prstDash val="solid"/>
            <a:headEnd type="none"/>
            <a:tailEnd type="none"/>
          </a:ln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55-d2nf5gp8bjvh7rlivte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858"/>
            <a:ext cx="12191365" cy="68757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14985" y="1064260"/>
            <a:ext cx="3738880" cy="8985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Dynamic Role Adaptation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918835" y="1160145"/>
            <a:ext cx="5664200" cy="9251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Council members dynamically adapt their roles based on query complexity. Simple queries trigger merged functions, while complex problems engage full specialization, ensuring efficient and thorough analysis.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81660" y="3448050"/>
            <a:ext cx="2680970" cy="5143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Adaptive Roles</a:t>
            </a:r>
            <a:endParaRPr lang="en-US" sz="1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gradFill rotWithShape="1" flip="none">
            <a:gsLst>
              <a:gs pos="0">
                <a:srgbClr val="F6F8FD"/>
              </a:gs>
              <a:gs pos="100000">
                <a:srgbClr val="BEBEBE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19:57:52-d2nf5g18bjvh7rlivt90.png">    </p:cNvPr>
          <p:cNvPicPr>
            <a:picLocks noChangeAspect="1"/>
          </p:cNvPicPr>
          <p:nvPr/>
        </p:nvPicPr>
        <p:blipFill>
          <a:blip r:embed="rId1"/>
          <a:srcRect l="20534" r="0" t="0" b="0"/>
          <a:stretch/>
        </p:blipFill>
        <p:spPr>
          <a:xfrm>
            <a:off x="1087120" y="-23495"/>
            <a:ext cx="3194685" cy="68580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6" name="Text 3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524625" y="4012565"/>
            <a:ext cx="4441825" cy="13817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12-Step Process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765415" y="1823085"/>
            <a:ext cx="1781810" cy="13309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9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03</a:t>
            </a:r>
            <a:endParaRPr lang="en-US" sz="1600" dirty="0"/>
          </a:p>
        </p:txBody>
      </p:sp>
      <p:pic>
        <p:nvPicPr>
          <p:cNvPr id="9" name="Image 1" descr="https://kimi-img.moonshot.cn/pub/slides/slides_tmpl/image/25-08-27-19:57:52-d2nf5g18bjvh7rlivta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20" y="2077085"/>
            <a:ext cx="2712720" cy="2670175"/>
          </a:xfrm>
          <a:prstGeom prst="rect">
            <a:avLst/>
          </a:prstGeom>
        </p:spPr>
      </p:pic>
      <p:pic>
        <p:nvPicPr>
          <p:cNvPr id="10" name="Image 2" descr="https://kimi-img.moonshot.cn/pub/slides/slides_tmpl/image/25-08-27-19:57:52-d2nf5g18bjvh7rlivt9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590" y="2077085"/>
            <a:ext cx="920750" cy="335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59-d2nf5hp8bjvh7rlivu0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0"/>
            <a:ext cx="410845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rot="10800000">
            <a:off x="4109720" y="0"/>
            <a:ext cx="2802255" cy="6346825"/>
          </a:xfrm>
          <a:prstGeom prst="rect">
            <a:avLst/>
          </a:prstGeom>
          <a:gradFill rotWithShape="1" flip="none">
            <a:gsLst>
              <a:gs pos="0">
                <a:srgbClr val="171717">
                  <a:alpha val="0"/>
                </a:srgbClr>
              </a:gs>
              <a:gs pos="21000">
                <a:srgbClr val="171717">
                  <a:alpha val="0"/>
                </a:srgbClr>
              </a:gs>
              <a:gs pos="95000">
                <a:srgbClr val="1C1C1C">
                  <a:alpha val="46000"/>
                </a:srgbClr>
              </a:gs>
              <a:gs pos="100000">
                <a:srgbClr val="1C1C1C">
                  <a:alpha val="46000"/>
                </a:srgbClr>
              </a:gs>
            </a:gsLst>
            <a:lin ang="13200000" scaled="1"/>
          </a:gradFill>
          <a:ln/>
        </p:spPr>
      </p:sp>
      <p:sp>
        <p:nvSpPr>
          <p:cNvPr id="4" name="Text 1"/>
          <p:cNvSpPr/>
          <p:nvPr/>
        </p:nvSpPr>
        <p:spPr>
          <a:xfrm rot="10800000">
            <a:off x="4109720" y="0"/>
            <a:ext cx="2802255" cy="63468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rot="10800000">
            <a:off x="9544050" y="-24130"/>
            <a:ext cx="2647315" cy="6370955"/>
          </a:xfrm>
          <a:prstGeom prst="rect">
            <a:avLst/>
          </a:prstGeom>
          <a:gradFill rotWithShape="1" flip="none">
            <a:gsLst>
              <a:gs pos="0">
                <a:srgbClr val="171717">
                  <a:alpha val="0"/>
                </a:srgbClr>
              </a:gs>
              <a:gs pos="21000">
                <a:srgbClr val="171717">
                  <a:alpha val="0"/>
                </a:srgbClr>
              </a:gs>
              <a:gs pos="95000">
                <a:srgbClr val="1C1C1C">
                  <a:alpha val="46000"/>
                </a:srgbClr>
              </a:gs>
              <a:gs pos="100000">
                <a:srgbClr val="1C1C1C">
                  <a:alpha val="46000"/>
                </a:srgbClr>
              </a:gs>
            </a:gsLst>
            <a:lin ang="13200000" scaled="1"/>
          </a:gradFill>
          <a:ln/>
        </p:spPr>
      </p:sp>
      <p:sp>
        <p:nvSpPr>
          <p:cNvPr id="6" name="Text 3"/>
          <p:cNvSpPr/>
          <p:nvPr/>
        </p:nvSpPr>
        <p:spPr>
          <a:xfrm rot="10800000">
            <a:off x="9544050" y="-24130"/>
            <a:ext cx="2647315" cy="63709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9561195" y="3616960"/>
            <a:ext cx="2489200" cy="16883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Each step has veto power to return the process to earlier stages if issues are found. This ensures high-quality, ethically compliant outputs.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526905" y="2922270"/>
            <a:ext cx="265684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Quality Assurance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911975" y="12700"/>
            <a:ext cx="2633980" cy="6334125"/>
          </a:xfrm>
          <a:prstGeom prst="rect">
            <a:avLst/>
          </a:prstGeom>
          <a:solidFill>
            <a:srgbClr val="1C1C1C"/>
          </a:solidFill>
          <a:ln/>
        </p:spPr>
      </p:sp>
      <p:sp>
        <p:nvSpPr>
          <p:cNvPr id="10" name="Text 7"/>
          <p:cNvSpPr/>
          <p:nvPr/>
        </p:nvSpPr>
        <p:spPr>
          <a:xfrm>
            <a:off x="6911975" y="12700"/>
            <a:ext cx="2633980" cy="6334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973570" y="3616960"/>
            <a:ext cx="2489200" cy="22510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process includes initial parsing, ethical screening, memory retrieval, multi-perspective analysis, synthesis, verification, and final refinement. This ensures comprehensive and reliable outputs.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939280" y="2922270"/>
            <a:ext cx="265684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Comprehensive Analysis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337050" y="3616960"/>
            <a:ext cx="2489200" cy="22510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ACE v4.2 employs a 12-step reasoning process, transforming raw queries into refined outputs through systematic stages. Each step involves specific council members and has defined quality thresholds.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302760" y="2922270"/>
            <a:ext cx="265684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Systematic Stages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 rot="5400000">
            <a:off x="6036945" y="-6035040"/>
            <a:ext cx="147955" cy="12231370"/>
          </a:xfrm>
          <a:prstGeom prst="rect">
            <a:avLst/>
          </a:prstGeom>
          <a:solidFill>
            <a:srgbClr val="1C1C1C"/>
          </a:solidFill>
          <a:ln/>
        </p:spPr>
      </p:sp>
      <p:sp>
        <p:nvSpPr>
          <p:cNvPr id="16" name="Text 13"/>
          <p:cNvSpPr/>
          <p:nvPr/>
        </p:nvSpPr>
        <p:spPr>
          <a:xfrm rot="5400000">
            <a:off x="6036945" y="-6035040"/>
            <a:ext cx="147955" cy="122313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4114800" y="37465"/>
            <a:ext cx="0" cy="6872605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18" name="Text 15"/>
          <p:cNvSpPr/>
          <p:nvPr/>
        </p:nvSpPr>
        <p:spPr>
          <a:xfrm>
            <a:off x="369570" y="739775"/>
            <a:ext cx="3452495" cy="8985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 indent="0" marL="0">
              <a:lnSpc>
                <a:spcPct val="12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Process Overview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3967480" y="6336665"/>
            <a:ext cx="9177655" cy="1905"/>
          </a:xfrm>
          <a:prstGeom prst="line">
            <a:avLst/>
          </a:prstGeom>
          <a:noFill/>
          <a:ln w="19050">
            <a:solidFill>
              <a:srgbClr val="0D0D0D"/>
            </a:solidFill>
            <a:prstDash val="solid"/>
            <a:headEnd type="none"/>
            <a:tailEnd type="none"/>
          </a:ln>
        </p:spPr>
      </p:sp>
      <p:pic>
        <p:nvPicPr>
          <p:cNvPr id="20" name="Image 1" descr="https://kimi-img.moonshot.cn/pub/slides/slides_tmpl/image/25-08-27-19:57:58-d2nf5hh8bjvh7rlivts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240" y="506095"/>
            <a:ext cx="7430770" cy="16827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4605" y="-22860"/>
            <a:ext cx="12195810" cy="6880860"/>
          </a:xfrm>
          <a:prstGeom prst="rect">
            <a:avLst/>
          </a:prstGeom>
          <a:gradFill rotWithShape="1" flip="none">
            <a:gsLst>
              <a:gs pos="0">
                <a:srgbClr val="000000"/>
              </a:gs>
              <a:gs pos="100000">
                <a:srgbClr val="000000"/>
              </a:gs>
            </a:gsLst>
            <a:lin ang="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14605" y="-22860"/>
            <a:ext cx="12195810" cy="68808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14605" y="-22225"/>
            <a:ext cx="12197080" cy="1624330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>
                <a:alpha val="23922"/>
              </a:srgbClr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-14605" y="-22225"/>
            <a:ext cx="12197080" cy="1624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532630" y="1615440"/>
            <a:ext cx="7649845" cy="5241925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>
                <a:alpha val="23922"/>
              </a:srgbClr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32630" y="1615440"/>
            <a:ext cx="7649845" cy="52419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463540" y="3544570"/>
            <a:ext cx="2850515" cy="24517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Steps 1-3 establish the analytical foundation. C10-C12 decompose the query, ensuring a clear understanding of the problem. C1-C3 conduct ethical pre-screening to prioritize user safety.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9055735" y="3544570"/>
            <a:ext cx="2850515" cy="24517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C4-C6 retrieve relevant context from memory, ensuring the system understands the implicit requirements and constraints of the query.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463540" y="2771775"/>
            <a:ext cx="2205355" cy="7023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Query Decomposition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055735" y="2771775"/>
            <a:ext cx="2205355" cy="7023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Context Establishment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52450" y="394970"/>
            <a:ext cx="8476615" cy="6610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Steps 1-3: Foundation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-14605" y="1386205"/>
            <a:ext cx="12207240" cy="21717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14" name="Text 12"/>
          <p:cNvSpPr/>
          <p:nvPr/>
        </p:nvSpPr>
        <p:spPr>
          <a:xfrm>
            <a:off x="-14605" y="1386205"/>
            <a:ext cx="12207240" cy="2171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1025505" y="1433830"/>
            <a:ext cx="98740" cy="9842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4"/>
          <p:cNvSpPr/>
          <p:nvPr/>
        </p:nvSpPr>
        <p:spPr>
          <a:xfrm>
            <a:off x="11025505" y="1433830"/>
            <a:ext cx="98740" cy="984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1184415" y="1433830"/>
            <a:ext cx="98740" cy="9842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6"/>
          <p:cNvSpPr/>
          <p:nvPr/>
        </p:nvSpPr>
        <p:spPr>
          <a:xfrm>
            <a:off x="11184415" y="1433830"/>
            <a:ext cx="98740" cy="984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1343325" y="1433830"/>
            <a:ext cx="98740" cy="9842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8"/>
          <p:cNvSpPr/>
          <p:nvPr/>
        </p:nvSpPr>
        <p:spPr>
          <a:xfrm>
            <a:off x="11343325" y="1433830"/>
            <a:ext cx="98740" cy="984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1" name="Image 0" descr="https://kimi-img.moonshot.cn/pub/slides/slides_tmpl/image/25-08-27-19:57:55-d2nf5gp8bjvh7rlivth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4605" y="1602105"/>
            <a:ext cx="4547870" cy="5010785"/>
          </a:xfrm>
          <a:prstGeom prst="rect">
            <a:avLst/>
          </a:prstGeom>
        </p:spPr>
      </p:pic>
      <p:pic>
        <p:nvPicPr>
          <p:cNvPr id="22" name="Image 1" descr="https://kimi-img.moonshot.cn/pub/slides/slides_tmpl/image/25-08-27-19:57:55-d2nf5gp8bjvh7rlivtf0.png">    </p:cNvPr>
          <p:cNvPicPr>
            <a:picLocks noChangeAspect="1"/>
          </p:cNvPicPr>
          <p:nvPr/>
        </p:nvPicPr>
        <p:blipFill>
          <a:blip r:embed="rId2"/>
          <a:srcRect l="0" r="0" t="11374" b="0"/>
          <a:stretch/>
        </p:blipFill>
        <p:spPr>
          <a:xfrm>
            <a:off x="4658360" y="2928620"/>
            <a:ext cx="1426210" cy="3112135"/>
          </a:xfrm>
          <a:prstGeom prst="rect">
            <a:avLst/>
          </a:prstGeom>
        </p:spPr>
      </p:pic>
      <p:pic>
        <p:nvPicPr>
          <p:cNvPr id="23" name="Image 2" descr="https://kimi-img.moonshot.cn/pub/slides/slides_tmpl/image/25-08-27-19:57:55-d2nf5gp8bjvh7rlivtg0.png">    </p:cNvPr>
          <p:cNvPicPr>
            <a:picLocks noChangeAspect="1"/>
          </p:cNvPicPr>
          <p:nvPr/>
        </p:nvPicPr>
        <p:blipFill>
          <a:blip r:embed="rId3"/>
          <a:srcRect l="0" r="0" t="11374" b="0"/>
          <a:stretch/>
        </p:blipFill>
        <p:spPr>
          <a:xfrm>
            <a:off x="8202295" y="2928620"/>
            <a:ext cx="1463040" cy="311213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985" y="-8255"/>
            <a:ext cx="12185015" cy="1305560"/>
          </a:xfrm>
          <a:prstGeom prst="rect">
            <a:avLst/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6985" y="-8255"/>
            <a:ext cx="12185015" cy="13055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4745990" y="1297940"/>
            <a:ext cx="2687320" cy="5286375"/>
          </a:xfrm>
          <a:prstGeom prst="rect">
            <a:avLst/>
          </a:prstGeom>
          <a:gradFill rotWithShape="1" flip="none">
            <a:gsLst>
              <a:gs pos="0">
                <a:srgbClr val="000000"/>
              </a:gs>
              <a:gs pos="100000">
                <a:srgbClr val="646464">
                  <a:alpha val="82000"/>
                </a:srgbClr>
              </a:gs>
            </a:gsLst>
            <a:lin ang="16800000" scaled="1"/>
          </a:gradFill>
          <a:ln/>
        </p:spPr>
      </p:sp>
      <p:sp>
        <p:nvSpPr>
          <p:cNvPr id="5" name="Text 3"/>
          <p:cNvSpPr/>
          <p:nvPr/>
        </p:nvSpPr>
        <p:spPr>
          <a:xfrm>
            <a:off x="4745990" y="1297940"/>
            <a:ext cx="2687320" cy="52863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768350" y="1518285"/>
            <a:ext cx="2241550" cy="571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Creative Possibilities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 flipH="1">
            <a:off x="859790" y="2054225"/>
            <a:ext cx="1203960" cy="0"/>
          </a:xfrm>
          <a:prstGeom prst="line">
            <a:avLst/>
          </a:prstGeom>
          <a:noFill/>
          <a:ln w="19050">
            <a:gradFill rotWithShape="1" flip="none">
              <a:gsLst>
                <a:gs pos="0">
                  <a:srgbClr val="F6F8FD"/>
                </a:gs>
                <a:gs pos="49000">
                  <a:srgbClr val="BEBEBE"/>
                </a:gs>
                <a:gs pos="100000">
                  <a:srgbClr val="C1C1C2"/>
                </a:gs>
              </a:gsLst>
              <a:lin ang="5160000" scaled="1"/>
            </a:gradFill>
            <a:prstDash val="solid"/>
            <a:headEnd type="none"/>
            <a:tailEnd type="none"/>
          </a:ln>
        </p:spPr>
      </p:sp>
      <p:sp>
        <p:nvSpPr>
          <p:cNvPr id="8" name="Text 6"/>
          <p:cNvSpPr/>
          <p:nvPr/>
        </p:nvSpPr>
        <p:spPr>
          <a:xfrm>
            <a:off x="768350" y="2152650"/>
            <a:ext cx="3350895" cy="164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Steps 4-6 involve deep analytical processing. C7-C9 generate creative possibilities, exploring multiple solution pathways simultaneously.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768350" y="4003675"/>
            <a:ext cx="2241550" cy="571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Technical Analysis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 flipH="1">
            <a:off x="859790" y="4539615"/>
            <a:ext cx="1203960" cy="0"/>
          </a:xfrm>
          <a:prstGeom prst="line">
            <a:avLst/>
          </a:prstGeom>
          <a:noFill/>
          <a:ln w="19050">
            <a:gradFill rotWithShape="1" flip="none">
              <a:gsLst>
                <a:gs pos="0">
                  <a:srgbClr val="F6F8FD"/>
                </a:gs>
                <a:gs pos="49000">
                  <a:srgbClr val="BEBEBE"/>
                </a:gs>
                <a:gs pos="100000">
                  <a:srgbClr val="C1C1C2"/>
                </a:gs>
              </a:gsLst>
              <a:lin ang="5160000" scaled="1"/>
            </a:gradFill>
            <a:prstDash val="solid"/>
            <a:headEnd type="none"/>
            <a:tailEnd type="none"/>
          </a:ln>
        </p:spPr>
      </p:sp>
      <p:sp>
        <p:nvSpPr>
          <p:cNvPr id="11" name="Text 9"/>
          <p:cNvSpPr/>
          <p:nvPr/>
        </p:nvSpPr>
        <p:spPr>
          <a:xfrm>
            <a:off x="768350" y="4638040"/>
            <a:ext cx="3350895" cy="164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C10-C12 apply technical analysis, breaking down complex problems into manageable components. They provide domain-specific insights and solutions.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8030845" y="1518285"/>
            <a:ext cx="2241550" cy="571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Logical Evaluation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flipH="1">
            <a:off x="8122285" y="2054225"/>
            <a:ext cx="1203960" cy="0"/>
          </a:xfrm>
          <a:prstGeom prst="line">
            <a:avLst/>
          </a:prstGeom>
          <a:noFill/>
          <a:ln w="19050">
            <a:gradFill rotWithShape="1" flip="none">
              <a:gsLst>
                <a:gs pos="0">
                  <a:srgbClr val="F6F8FD"/>
                </a:gs>
                <a:gs pos="49000">
                  <a:srgbClr val="BEBEBE"/>
                </a:gs>
                <a:gs pos="100000">
                  <a:srgbClr val="C1C1C2"/>
                </a:gs>
              </a:gsLst>
              <a:lin ang="5160000" scaled="1"/>
            </a:gradFill>
            <a:prstDash val="solid"/>
            <a:headEnd type="none"/>
            <a:tailEnd type="none"/>
          </a:ln>
        </p:spPr>
      </p:sp>
      <p:sp>
        <p:nvSpPr>
          <p:cNvPr id="14" name="Text 12"/>
          <p:cNvSpPr/>
          <p:nvPr/>
        </p:nvSpPr>
        <p:spPr>
          <a:xfrm>
            <a:off x="8030845" y="2152650"/>
            <a:ext cx="3350895" cy="164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C13-C15 conduct logical evaluation, ensuring that all proposed solutions are logically sound and coherent.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8030845" y="4003675"/>
            <a:ext cx="2241550" cy="571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Tree of Thought</a:t>
            </a: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 flipH="1">
            <a:off x="8122285" y="4539615"/>
            <a:ext cx="1203960" cy="0"/>
          </a:xfrm>
          <a:prstGeom prst="line">
            <a:avLst/>
          </a:prstGeom>
          <a:noFill/>
          <a:ln w="19050">
            <a:gradFill rotWithShape="1" flip="none">
              <a:gsLst>
                <a:gs pos="0">
                  <a:srgbClr val="F6F8FD"/>
                </a:gs>
                <a:gs pos="49000">
                  <a:srgbClr val="BEBEBE"/>
                </a:gs>
                <a:gs pos="100000">
                  <a:srgbClr val="C1C1C2"/>
                </a:gs>
              </a:gsLst>
              <a:lin ang="5160000" scaled="1"/>
            </a:gradFill>
            <a:prstDash val="solid"/>
            <a:headEnd type="none"/>
            <a:tailEnd type="none"/>
          </a:ln>
        </p:spPr>
      </p:sp>
      <p:sp>
        <p:nvSpPr>
          <p:cNvPr id="17" name="Text 15"/>
          <p:cNvSpPr/>
          <p:nvPr/>
        </p:nvSpPr>
        <p:spPr>
          <a:xfrm>
            <a:off x="8030845" y="4638040"/>
            <a:ext cx="3350895" cy="164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system explores multiple solution pathways through a tree of thought, ensuring thorough analysis and identifying the best possible solutions.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3876675" y="267970"/>
            <a:ext cx="4438650" cy="706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Steps 4-6: Analysis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-12700" y="6785610"/>
            <a:ext cx="12204700" cy="762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20" name="Text 18"/>
          <p:cNvSpPr/>
          <p:nvPr/>
        </p:nvSpPr>
        <p:spPr>
          <a:xfrm>
            <a:off x="-12700" y="6785610"/>
            <a:ext cx="12204700" cy="762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 flipH="1">
            <a:off x="-37465" y="6584315"/>
            <a:ext cx="12249150" cy="0"/>
          </a:xfrm>
          <a:prstGeom prst="line">
            <a:avLst/>
          </a:prstGeom>
          <a:noFill/>
          <a:ln w="19050">
            <a:gradFill rotWithShape="1" flip="none">
              <a:gsLst>
                <a:gs pos="0">
                  <a:srgbClr val="0D0D0D"/>
                </a:gs>
                <a:gs pos="49000">
                  <a:srgbClr val="404040"/>
                </a:gs>
                <a:gs pos="100000">
                  <a:srgbClr val="0D0D0D"/>
                </a:gs>
              </a:gsLst>
              <a:lin ang="5160000" scaled="1"/>
            </a:gradFill>
            <a:prstDash val="solid"/>
            <a:headEnd type="none"/>
            <a:tailEnd type="none"/>
          </a:ln>
        </p:spPr>
      </p:sp>
      <p:sp>
        <p:nvSpPr>
          <p:cNvPr id="22" name="Shape 20"/>
          <p:cNvSpPr/>
          <p:nvPr/>
        </p:nvSpPr>
        <p:spPr>
          <a:xfrm>
            <a:off x="-7620" y="1294130"/>
            <a:ext cx="185420" cy="5286375"/>
          </a:xfrm>
          <a:prstGeom prst="rect">
            <a:avLst/>
          </a:prstGeom>
          <a:gradFill rotWithShape="1" flip="none">
            <a:gsLst>
              <a:gs pos="0">
                <a:srgbClr val="000000"/>
              </a:gs>
              <a:gs pos="100000">
                <a:srgbClr val="646464">
                  <a:alpha val="82000"/>
                </a:srgbClr>
              </a:gs>
            </a:gsLst>
            <a:lin ang="16800000" scaled="1"/>
          </a:gradFill>
          <a:ln/>
        </p:spPr>
      </p:sp>
      <p:sp>
        <p:nvSpPr>
          <p:cNvPr id="23" name="Text 21"/>
          <p:cNvSpPr/>
          <p:nvPr/>
        </p:nvSpPr>
        <p:spPr>
          <a:xfrm>
            <a:off x="-7620" y="1294130"/>
            <a:ext cx="185420" cy="52863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4" name="Shape 22"/>
          <p:cNvSpPr/>
          <p:nvPr/>
        </p:nvSpPr>
        <p:spPr>
          <a:xfrm>
            <a:off x="11537315" y="653415"/>
            <a:ext cx="667385" cy="643890"/>
          </a:xfrm>
          <a:prstGeom prst="rect">
            <a:avLst/>
          </a:prstGeom>
          <a:gradFill rotWithShape="1" flip="none">
            <a:gsLst>
              <a:gs pos="0">
                <a:srgbClr val="000000"/>
              </a:gs>
              <a:gs pos="100000">
                <a:srgbClr val="646464">
                  <a:alpha val="82000"/>
                </a:srgbClr>
              </a:gs>
            </a:gsLst>
            <a:lin ang="16800000" scaled="1"/>
          </a:gradFill>
          <a:ln/>
        </p:spPr>
      </p:sp>
      <p:sp>
        <p:nvSpPr>
          <p:cNvPr id="25" name="Text 23"/>
          <p:cNvSpPr/>
          <p:nvPr/>
        </p:nvSpPr>
        <p:spPr>
          <a:xfrm>
            <a:off x="11537315" y="653415"/>
            <a:ext cx="667385" cy="6438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>
            <a:off x="10713085" y="-172085"/>
            <a:ext cx="1663700" cy="1663700"/>
          </a:xfrm>
          <a:prstGeom prst="mathPlus">
            <a:avLst>
              <a:gd name="adj1" fmla="val 0"/>
            </a:avLst>
          </a:prstGeom>
          <a:solidFill>
            <a:srgbClr val="FFFFFF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27" name="Text 25"/>
          <p:cNvSpPr/>
          <p:nvPr/>
        </p:nvSpPr>
        <p:spPr>
          <a:xfrm>
            <a:off x="10713085" y="-172085"/>
            <a:ext cx="1663700" cy="1663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8" name="Image 0" descr="https://kimi-img.moonshot.cn/pub/slides/slides_tmpl/image/25-08-27-19:57:59-d2nf5hp8bjvh7rlivu7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52340" y="2910840"/>
            <a:ext cx="2688590" cy="366966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51175" y="494665"/>
            <a:ext cx="234823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Insight Integration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048635" y="968375"/>
            <a:ext cx="5991860" cy="8661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Steps 7-9 synthesize analytical findings into coherent responses. C16-C18 coordinate the integration of insights from all previous steps, ensuring consistency and completeness.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227455" y="2285365"/>
            <a:ext cx="10963910" cy="2285365"/>
          </a:xfrm>
          <a:prstGeom prst="rect">
            <a:avLst/>
          </a:prstGeom>
          <a:solidFill>
            <a:srgbClr val="F2F2F2"/>
          </a:solidFill>
          <a:ln/>
        </p:spPr>
      </p:sp>
      <p:sp>
        <p:nvSpPr>
          <p:cNvPr id="5" name="Text 3"/>
          <p:cNvSpPr/>
          <p:nvPr/>
        </p:nvSpPr>
        <p:spPr>
          <a:xfrm>
            <a:off x="1227455" y="2285365"/>
            <a:ext cx="10963910" cy="2285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033135" y="2607310"/>
            <a:ext cx="234823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Contradiction Resolution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030595" y="3081020"/>
            <a:ext cx="5522595" cy="11245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system resolves contradictions and fills knowledge gaps, ensuring the final output is comprehensive and reliable.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3053715" y="4970780"/>
            <a:ext cx="234823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Preliminary Outputs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3051175" y="5444490"/>
            <a:ext cx="5989320" cy="8661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Preliminary outputs are prepared for final verification. The system ensures that all insights are integrated and refined before delivery.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672080" y="2781935"/>
            <a:ext cx="3423285" cy="1287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Steps 7-9: Synthesis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2460625" y="4573905"/>
            <a:ext cx="9763760" cy="3175"/>
          </a:xfrm>
          <a:prstGeom prst="line">
            <a:avLst/>
          </a:prstGeom>
          <a:noFill/>
          <a:ln w="19050">
            <a:solidFill>
              <a:srgbClr val="0D0D0D"/>
            </a:solidFill>
            <a:prstDash val="solid"/>
            <a:headEnd type="none"/>
            <a:tailEnd type="none"/>
          </a:ln>
        </p:spPr>
      </p:sp>
      <p:sp>
        <p:nvSpPr>
          <p:cNvPr id="12" name="Shape 10"/>
          <p:cNvSpPr/>
          <p:nvPr/>
        </p:nvSpPr>
        <p:spPr>
          <a:xfrm>
            <a:off x="2467610" y="2296160"/>
            <a:ext cx="9768205" cy="3175"/>
          </a:xfrm>
          <a:prstGeom prst="line">
            <a:avLst/>
          </a:prstGeom>
          <a:noFill/>
          <a:ln w="19050">
            <a:solidFill>
              <a:srgbClr val="0D0D0D"/>
            </a:solidFill>
            <a:prstDash val="solid"/>
            <a:headEnd type="none"/>
            <a:tailEnd type="none"/>
          </a:ln>
        </p:spPr>
      </p:sp>
      <p:pic>
        <p:nvPicPr>
          <p:cNvPr id="13" name="Image 0" descr="https://kimi-img.moonshot.cn/pub/slides/slides_tmpl/image/25-08-27-19:57:59-d2nf5hp8bjvh7rlivu1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51155" y="-26035"/>
            <a:ext cx="2818130" cy="6908800"/>
          </a:xfrm>
          <a:prstGeom prst="rect">
            <a:avLst/>
          </a:prstGeom>
        </p:spPr>
      </p:pic>
      <p:pic>
        <p:nvPicPr>
          <p:cNvPr id="14" name="Image 1" descr="https://kimi-img.moonshot.cn/pub/slides/slides_tmpl/image/25-08-27-19:57:58-d2nf5hh8bjvh7rlivtv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4695" y="4580255"/>
            <a:ext cx="2578735" cy="2292350"/>
          </a:xfrm>
          <a:prstGeom prst="rect">
            <a:avLst/>
          </a:prstGeom>
        </p:spPr>
      </p:pic>
      <p:pic>
        <p:nvPicPr>
          <p:cNvPr id="15" name="Image 2" descr="https://kimi-img.moonshot.cn/pub/slides/slides_tmpl/image/25-08-27-19:57:58-d2nf5hh8bjvh7rlivtv0.jp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0" y="494665"/>
            <a:ext cx="977900" cy="29083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635" y="478790"/>
            <a:ext cx="8496935" cy="1640840"/>
          </a:xfrm>
          <a:prstGeom prst="rect">
            <a:avLst/>
          </a:prstGeom>
          <a:solidFill>
            <a:srgbClr val="101010"/>
          </a:solidFill>
          <a:ln/>
        </p:spPr>
      </p:sp>
      <p:sp>
        <p:nvSpPr>
          <p:cNvPr id="3" name="Text 1"/>
          <p:cNvSpPr/>
          <p:nvPr/>
        </p:nvSpPr>
        <p:spPr>
          <a:xfrm>
            <a:off x="-635" y="478790"/>
            <a:ext cx="8496935" cy="16408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478790"/>
            <a:ext cx="12212955" cy="5715"/>
          </a:xfrm>
          <a:prstGeom prst="line">
            <a:avLst/>
          </a:prstGeom>
          <a:noFill/>
          <a:ln w="19050">
            <a:solidFill>
              <a:srgbClr val="808080"/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>
            <a:off x="8495665" y="5216525"/>
            <a:ext cx="3696970" cy="1640840"/>
          </a:xfrm>
          <a:prstGeom prst="rect">
            <a:avLst/>
          </a:prstGeom>
          <a:solidFill>
            <a:srgbClr val="101010"/>
          </a:solidFill>
          <a:ln/>
        </p:spPr>
      </p:sp>
      <p:sp>
        <p:nvSpPr>
          <p:cNvPr id="6" name="Text 4"/>
          <p:cNvSpPr/>
          <p:nvPr/>
        </p:nvSpPr>
        <p:spPr>
          <a:xfrm>
            <a:off x="8495665" y="5216525"/>
            <a:ext cx="3696970" cy="16408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262890" y="1195705"/>
            <a:ext cx="8233410" cy="8985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Steps 10-12: Verification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4965065" y="3709670"/>
            <a:ext cx="3119120" cy="18999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Step 10 involves comprehensive fact-checking by C18. The system verifies all information to ensure factual accuracy and reliability.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4965065" y="2735580"/>
            <a:ext cx="3367405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Fact-Checking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8747760" y="1995805"/>
            <a:ext cx="3118485" cy="18999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Step 11 applies ethical validation against the Prime Covenant. Step 12 performs final refinement for clarity and usefulness, ensuring the output meets all quality standards.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747760" y="1021715"/>
            <a:ext cx="336677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Ethical Validation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8495665" y="5220970"/>
            <a:ext cx="690880" cy="1641475"/>
          </a:xfrm>
          <a:prstGeom prst="rect">
            <a:avLst/>
          </a:prstGeom>
          <a:solidFill>
            <a:srgbClr val="A6A6A6"/>
          </a:solidFill>
          <a:ln/>
        </p:spPr>
      </p:sp>
      <p:sp>
        <p:nvSpPr>
          <p:cNvPr id="13" name="Text 11"/>
          <p:cNvSpPr/>
          <p:nvPr/>
        </p:nvSpPr>
        <p:spPr>
          <a:xfrm>
            <a:off x="8495665" y="5220970"/>
            <a:ext cx="690880" cy="16414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316470" y="489585"/>
            <a:ext cx="1179830" cy="162941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15" name="Text 13"/>
          <p:cNvSpPr/>
          <p:nvPr/>
        </p:nvSpPr>
        <p:spPr>
          <a:xfrm>
            <a:off x="7316470" y="489585"/>
            <a:ext cx="1179830" cy="16294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8495665" y="484505"/>
            <a:ext cx="0" cy="6389370"/>
          </a:xfrm>
          <a:prstGeom prst="line">
            <a:avLst/>
          </a:prstGeom>
          <a:noFill/>
          <a:ln w="19050">
            <a:solidFill>
              <a:srgbClr val="808080"/>
            </a:solidFill>
            <a:prstDash val="solid"/>
            <a:headEnd type="none"/>
            <a:tailEnd type="none"/>
          </a:ln>
        </p:spPr>
      </p:sp>
      <p:pic>
        <p:nvPicPr>
          <p:cNvPr id="17" name="Image 0" descr="https://kimi-img.moonshot.cn/pub/slides/slides_tmpl/image/25-08-27-19:57:58-d2nf5hh8bjvh7rlivtq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2111375"/>
            <a:ext cx="4779010" cy="476123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gradFill rotWithShape="1" flip="none">
            <a:gsLst>
              <a:gs pos="0">
                <a:srgbClr val="F6F8FD"/>
              </a:gs>
              <a:gs pos="100000">
                <a:srgbClr val="BEBEBE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19:57:52-d2nf5g18bjvh7rlivt90.png">    </p:cNvPr>
          <p:cNvPicPr>
            <a:picLocks noChangeAspect="1"/>
          </p:cNvPicPr>
          <p:nvPr/>
        </p:nvPicPr>
        <p:blipFill>
          <a:blip r:embed="rId1"/>
          <a:srcRect l="20534" r="0" t="0" b="0"/>
          <a:stretch/>
        </p:blipFill>
        <p:spPr>
          <a:xfrm>
            <a:off x="1087120" y="-23495"/>
            <a:ext cx="3194685" cy="68580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6" name="Text 3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524625" y="4012565"/>
            <a:ext cx="4441825" cy="13817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Memory Systems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765415" y="1823085"/>
            <a:ext cx="1781810" cy="13309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9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04</a:t>
            </a:r>
            <a:endParaRPr lang="en-US" sz="1600" dirty="0"/>
          </a:p>
        </p:txBody>
      </p:sp>
      <p:pic>
        <p:nvPicPr>
          <p:cNvPr id="9" name="Image 1" descr="https://kimi-img.moonshot.cn/pub/slides/slides_tmpl/image/25-08-27-19:57:52-d2nf5g18bjvh7rlivta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20" y="2077085"/>
            <a:ext cx="2712720" cy="2670175"/>
          </a:xfrm>
          <a:prstGeom prst="rect">
            <a:avLst/>
          </a:prstGeom>
        </p:spPr>
      </p:pic>
      <p:pic>
        <p:nvPicPr>
          <p:cNvPr id="10" name="Image 2" descr="https://kimi-img.moonshot.cn/pub/slides/slides_tmpl/image/25-08-27-19:57:52-d2nf5g18bjvh7rlivt9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590" y="2077085"/>
            <a:ext cx="920750" cy="3352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52-d2nf5g18bjvh7rlivt7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335" y="0"/>
            <a:ext cx="12240895" cy="6885940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7:52-d2nf5g18bjvh7rlivt8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70" y="4319270"/>
            <a:ext cx="10521950" cy="18224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370965" y="4444365"/>
            <a:ext cx="2153920" cy="6597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Introduction</a:t>
            </a:r>
            <a:endParaRPr lang="en-US" sz="1600" dirty="0"/>
          </a:p>
        </p:txBody>
      </p:sp>
      <p:sp>
        <p:nvSpPr>
          <p:cNvPr id="5" name="Text 1"/>
          <p:cNvSpPr/>
          <p:nvPr/>
        </p:nvSpPr>
        <p:spPr>
          <a:xfrm>
            <a:off x="1370965" y="5563235"/>
            <a:ext cx="2153285" cy="6597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Council Architecture</a:t>
            </a:r>
            <a:endParaRPr lang="en-US" sz="1600" dirty="0"/>
          </a:p>
        </p:txBody>
      </p:sp>
      <p:sp>
        <p:nvSpPr>
          <p:cNvPr id="6" name="Text 2"/>
          <p:cNvSpPr/>
          <p:nvPr/>
        </p:nvSpPr>
        <p:spPr>
          <a:xfrm>
            <a:off x="5341620" y="4444365"/>
            <a:ext cx="2059305" cy="6597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12-Step Process</a:t>
            </a:r>
            <a:endParaRPr lang="en-US" sz="1600" dirty="0"/>
          </a:p>
        </p:txBody>
      </p:sp>
      <p:sp>
        <p:nvSpPr>
          <p:cNvPr id="7" name="Text 3"/>
          <p:cNvSpPr/>
          <p:nvPr/>
        </p:nvSpPr>
        <p:spPr>
          <a:xfrm>
            <a:off x="5341620" y="5563235"/>
            <a:ext cx="2059305" cy="6597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Memory Systems</a:t>
            </a:r>
            <a:endParaRPr lang="en-US" sz="1600" dirty="0"/>
          </a:p>
        </p:txBody>
      </p:sp>
      <p:sp>
        <p:nvSpPr>
          <p:cNvPr id="8" name="Text 4"/>
          <p:cNvSpPr/>
          <p:nvPr/>
        </p:nvSpPr>
        <p:spPr>
          <a:xfrm>
            <a:off x="9535795" y="4444365"/>
            <a:ext cx="2037080" cy="6597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Ethical Framework</a:t>
            </a:r>
            <a:endParaRPr lang="en-US" sz="1600" dirty="0"/>
          </a:p>
        </p:txBody>
      </p:sp>
      <p:sp>
        <p:nvSpPr>
          <p:cNvPr id="9" name="Text 5"/>
          <p:cNvSpPr/>
          <p:nvPr/>
        </p:nvSpPr>
        <p:spPr>
          <a:xfrm>
            <a:off x="9535795" y="5563235"/>
            <a:ext cx="2037080" cy="6597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Technical Capabilities</a:t>
            </a:r>
            <a:endParaRPr lang="en-US" sz="1600" dirty="0"/>
          </a:p>
        </p:txBody>
      </p:sp>
      <p:pic>
        <p:nvPicPr>
          <p:cNvPr id="10" name="Image 2" descr="https://kimi-img.moonshot.cn/pub/slides/slides_tmpl/image/25-08-27-19:57:51-d2nf5fp8bjvh7rlivt3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355" y="913130"/>
            <a:ext cx="6510655" cy="1115695"/>
          </a:xfrm>
          <a:prstGeom prst="rect">
            <a:avLst/>
          </a:prstGeom>
        </p:spPr>
      </p:pic>
      <p:pic>
        <p:nvPicPr>
          <p:cNvPr id="11" name="Image 3" descr="https://kimi-img.moonshot.cn/pub/slides/slides_tmpl/image/25-08-27-19:57:51-d2nf5fp8bjvh7rlivt3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25" y="4269740"/>
            <a:ext cx="701040" cy="682625"/>
          </a:xfrm>
          <a:prstGeom prst="rect">
            <a:avLst/>
          </a:prstGeom>
        </p:spPr>
      </p:pic>
      <p:pic>
        <p:nvPicPr>
          <p:cNvPr id="12" name="Image 4" descr="https://kimi-img.moonshot.cn/pub/slides/slides_tmpl/image/25-08-27-19:57:51-d2nf5fp8bjvh7rlivt2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50" y="5400040"/>
            <a:ext cx="701040" cy="682625"/>
          </a:xfrm>
          <a:prstGeom prst="rect">
            <a:avLst/>
          </a:prstGeom>
        </p:spPr>
      </p:pic>
      <p:pic>
        <p:nvPicPr>
          <p:cNvPr id="13" name="Image 5" descr="https://kimi-img.moonshot.cn/pub/slides/slides_tmpl/image/25-08-27-19:57:52-d2nf5g18bjvh7rlivt4g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7405" y="4269740"/>
            <a:ext cx="701040" cy="682625"/>
          </a:xfrm>
          <a:prstGeom prst="rect">
            <a:avLst/>
          </a:prstGeom>
        </p:spPr>
      </p:pic>
      <p:pic>
        <p:nvPicPr>
          <p:cNvPr id="14" name="Image 6" descr="https://kimi-img.moonshot.cn/pub/slides/slides_tmpl/image/25-08-27-19:57:52-d2nf5g18bjvh7rlivt5g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7405" y="5400040"/>
            <a:ext cx="701040" cy="682625"/>
          </a:xfrm>
          <a:prstGeom prst="rect">
            <a:avLst/>
          </a:prstGeom>
        </p:spPr>
      </p:pic>
      <p:pic>
        <p:nvPicPr>
          <p:cNvPr id="15" name="Image 7" descr="https://kimi-img.moonshot.cn/pub/slides/slides_tmpl/image/25-08-27-19:57:52-d2nf5g18bjvh7rlivt70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92845" y="4269740"/>
            <a:ext cx="701040" cy="682625"/>
          </a:xfrm>
          <a:prstGeom prst="rect">
            <a:avLst/>
          </a:prstGeom>
        </p:spPr>
      </p:pic>
      <p:pic>
        <p:nvPicPr>
          <p:cNvPr id="16" name="Image 8" descr="https://kimi-img.moonshot.cn/pub/slides/slides_tmpl/image/25-08-27-19:57:52-d2nf5g18bjvh7rlivt8g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50935" y="5408930"/>
            <a:ext cx="701040" cy="68262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6014720"/>
            <a:ext cx="12192000" cy="511175"/>
          </a:xfrm>
          <a:prstGeom prst="rect">
            <a:avLst/>
          </a:prstGeom>
          <a:gradFill rotWithShape="1" flip="none">
            <a:gsLst>
              <a:gs pos="0">
                <a:srgbClr val="000000"/>
              </a:gs>
              <a:gs pos="54000">
                <a:srgbClr val="131313">
                  <a:alpha val="96000"/>
                </a:srgbClr>
              </a:gs>
              <a:gs pos="100000">
                <a:srgbClr val="262626">
                  <a:alpha val="88000"/>
                </a:srgbClr>
              </a:gs>
            </a:gsLst>
            <a:lin ang="168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6014720"/>
            <a:ext cx="12192000" cy="5111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000240" y="4608195"/>
            <a:ext cx="4588510" cy="11245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Files 31-32 manage system state, ensuring stability and continuity across sessions. This hierarchical structure enhances overall system intelligence.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906780" y="1564005"/>
            <a:ext cx="0" cy="2261870"/>
          </a:xfrm>
          <a:prstGeom prst="line">
            <a:avLst/>
          </a:prstGeom>
          <a:noFill/>
          <a:ln w="6350">
            <a:solidFill>
              <a:srgbClr val="929E9E"/>
            </a:solidFill>
            <a:prstDash val="solid"/>
            <a:headEnd type="none"/>
            <a:tailEnd type="none"/>
          </a:ln>
        </p:spPr>
      </p:sp>
      <p:sp>
        <p:nvSpPr>
          <p:cNvPr id="6" name="Text 4"/>
          <p:cNvSpPr/>
          <p:nvPr/>
        </p:nvSpPr>
        <p:spPr>
          <a:xfrm>
            <a:off x="1155065" y="2360295"/>
            <a:ext cx="4588510" cy="11245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memory system comprises 32 specialized files organized hierarchically. Files 1-10 contain core operational knowledge, ensuring basic functionality.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6007100" y="1568450"/>
            <a:ext cx="0" cy="2244725"/>
          </a:xfrm>
          <a:prstGeom prst="line">
            <a:avLst/>
          </a:prstGeom>
          <a:noFill/>
          <a:ln w="6350">
            <a:solidFill>
              <a:srgbClr val="929E9E"/>
            </a:solidFill>
            <a:prstDash val="solid"/>
            <a:headEnd type="none"/>
            <a:tailEnd type="none"/>
          </a:ln>
        </p:spPr>
      </p:sp>
      <p:sp>
        <p:nvSpPr>
          <p:cNvPr id="8" name="Text 6"/>
          <p:cNvSpPr/>
          <p:nvPr/>
        </p:nvSpPr>
        <p:spPr>
          <a:xfrm>
            <a:off x="6255385" y="2359660"/>
            <a:ext cx="4588510" cy="11245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Files 11-20 hold domain-specific expertise, enabling the system to handle complex queries in various fields such as mathematics, software engineering, and creative writing.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49885" y="5738495"/>
            <a:ext cx="98740" cy="98425"/>
          </a:xfrm>
          <a:prstGeom prst="ellipse">
            <a:avLst/>
          </a:prstGeom>
          <a:solidFill>
            <a:srgbClr val="808080"/>
          </a:solidFill>
          <a:ln/>
        </p:spPr>
      </p:sp>
      <p:sp>
        <p:nvSpPr>
          <p:cNvPr id="10" name="Text 8"/>
          <p:cNvSpPr/>
          <p:nvPr/>
        </p:nvSpPr>
        <p:spPr>
          <a:xfrm>
            <a:off x="349885" y="5738495"/>
            <a:ext cx="98740" cy="984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08795" y="5738495"/>
            <a:ext cx="98740" cy="98425"/>
          </a:xfrm>
          <a:prstGeom prst="ellipse">
            <a:avLst/>
          </a:prstGeom>
          <a:solidFill>
            <a:srgbClr val="808080"/>
          </a:solidFill>
          <a:ln/>
        </p:spPr>
      </p:sp>
      <p:sp>
        <p:nvSpPr>
          <p:cNvPr id="12" name="Text 10"/>
          <p:cNvSpPr/>
          <p:nvPr/>
        </p:nvSpPr>
        <p:spPr>
          <a:xfrm>
            <a:off x="508795" y="5738495"/>
            <a:ext cx="98740" cy="984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67705" y="5738495"/>
            <a:ext cx="98740" cy="98425"/>
          </a:xfrm>
          <a:prstGeom prst="ellipse">
            <a:avLst/>
          </a:prstGeom>
          <a:solidFill>
            <a:srgbClr val="808080"/>
          </a:solidFill>
          <a:ln/>
        </p:spPr>
      </p:sp>
      <p:sp>
        <p:nvSpPr>
          <p:cNvPr id="14" name="Text 12"/>
          <p:cNvSpPr/>
          <p:nvPr/>
        </p:nvSpPr>
        <p:spPr>
          <a:xfrm>
            <a:off x="667705" y="5738495"/>
            <a:ext cx="98740" cy="984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155065" y="1771015"/>
            <a:ext cx="2751455" cy="571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Hierarchical Organization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255385" y="1771015"/>
            <a:ext cx="2751455" cy="571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Domain-Specific Expertise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682750" y="3814445"/>
            <a:ext cx="0" cy="2121535"/>
          </a:xfrm>
          <a:prstGeom prst="line">
            <a:avLst/>
          </a:prstGeom>
          <a:noFill/>
          <a:ln w="6350">
            <a:solidFill>
              <a:srgbClr val="929E9E"/>
            </a:solidFill>
            <a:prstDash val="solid"/>
            <a:headEnd type="none"/>
            <a:tailEnd type="none"/>
          </a:ln>
        </p:spPr>
      </p:sp>
      <p:sp>
        <p:nvSpPr>
          <p:cNvPr id="18" name="Text 16"/>
          <p:cNvSpPr/>
          <p:nvPr/>
        </p:nvSpPr>
        <p:spPr>
          <a:xfrm>
            <a:off x="1931035" y="4601210"/>
            <a:ext cx="4588510" cy="11245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Files 21-30 include advanced capabilities, providing cutting-edge features and specialized knowledge for complex problem-solving.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931035" y="4011930"/>
            <a:ext cx="2751455" cy="571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Advanced Capabilities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751955" y="3814445"/>
            <a:ext cx="0" cy="2125980"/>
          </a:xfrm>
          <a:prstGeom prst="line">
            <a:avLst/>
          </a:prstGeom>
          <a:noFill/>
          <a:ln w="6350">
            <a:solidFill>
              <a:srgbClr val="929E9E"/>
            </a:solidFill>
            <a:prstDash val="solid"/>
            <a:headEnd type="none"/>
            <a:tailEnd type="none"/>
          </a:ln>
        </p:spPr>
      </p:sp>
      <p:sp>
        <p:nvSpPr>
          <p:cNvPr id="21" name="Text 19"/>
          <p:cNvSpPr/>
          <p:nvPr/>
        </p:nvSpPr>
        <p:spPr>
          <a:xfrm>
            <a:off x="7000240" y="4018915"/>
            <a:ext cx="2751455" cy="571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 State Management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3712845" y="220345"/>
            <a:ext cx="4588510" cy="706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32-File Architecture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 flipV="1">
            <a:off x="-5080" y="5943600"/>
            <a:ext cx="12212955" cy="3175"/>
          </a:xfrm>
          <a:prstGeom prst="line">
            <a:avLst/>
          </a:prstGeom>
          <a:noFill/>
          <a:ln w="6350">
            <a:solidFill>
              <a:srgbClr val="929E9E"/>
            </a:solidFill>
            <a:prstDash val="solid"/>
            <a:headEnd type="none"/>
            <a:tailEnd type="none"/>
          </a:ln>
        </p:spPr>
      </p:sp>
      <p:sp>
        <p:nvSpPr>
          <p:cNvPr id="24" name="Shape 22"/>
          <p:cNvSpPr/>
          <p:nvPr/>
        </p:nvSpPr>
        <p:spPr>
          <a:xfrm>
            <a:off x="0" y="989965"/>
            <a:ext cx="12192000" cy="511175"/>
          </a:xfrm>
          <a:prstGeom prst="rect">
            <a:avLst/>
          </a:prstGeom>
          <a:gradFill rotWithShape="1" flip="none">
            <a:gsLst>
              <a:gs pos="0">
                <a:srgbClr val="000000"/>
              </a:gs>
              <a:gs pos="54000">
                <a:srgbClr val="131313">
                  <a:alpha val="96000"/>
                </a:srgbClr>
              </a:gs>
              <a:gs pos="100000">
                <a:srgbClr val="262626">
                  <a:alpha val="88000"/>
                </a:srgbClr>
              </a:gs>
            </a:gsLst>
            <a:lin ang="16800000" scaled="1"/>
          </a:gradFill>
          <a:ln/>
        </p:spPr>
      </p:sp>
      <p:sp>
        <p:nvSpPr>
          <p:cNvPr id="25" name="Text 23"/>
          <p:cNvSpPr/>
          <p:nvPr/>
        </p:nvSpPr>
        <p:spPr>
          <a:xfrm>
            <a:off x="0" y="989965"/>
            <a:ext cx="12192000" cy="5111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 flipV="1">
            <a:off x="-5080" y="1564640"/>
            <a:ext cx="12212955" cy="3175"/>
          </a:xfrm>
          <a:prstGeom prst="line">
            <a:avLst/>
          </a:prstGeom>
          <a:noFill/>
          <a:ln w="6350">
            <a:solidFill>
              <a:srgbClr val="929E9E"/>
            </a:solidFill>
            <a:prstDash val="solid"/>
            <a:headEnd type="none"/>
            <a:tailEnd type="none"/>
          </a:ln>
        </p:spPr>
      </p:sp>
      <p:sp>
        <p:nvSpPr>
          <p:cNvPr id="27" name="Shape 25"/>
          <p:cNvSpPr/>
          <p:nvPr/>
        </p:nvSpPr>
        <p:spPr>
          <a:xfrm flipV="1">
            <a:off x="-5080" y="3821430"/>
            <a:ext cx="12212955" cy="3175"/>
          </a:xfrm>
          <a:prstGeom prst="line">
            <a:avLst/>
          </a:prstGeom>
          <a:noFill/>
          <a:ln w="6350">
            <a:solidFill>
              <a:srgbClr val="929E9E"/>
            </a:solidFill>
            <a:prstDash val="solid"/>
            <a:headEnd type="none"/>
            <a:tailEnd type="none"/>
          </a:ln>
        </p:spPr>
      </p:sp>
      <p:pic>
        <p:nvPicPr>
          <p:cNvPr id="28" name="Image 0" descr="https://kimi-img.moonshot.cn/pub/slides/slides_tmpl/image/25-08-27-19:57:59-d2nf5hp8bjvh7rlivu2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9655" y="1694815"/>
            <a:ext cx="1164590" cy="731520"/>
          </a:xfrm>
          <a:prstGeom prst="rect">
            <a:avLst/>
          </a:prstGeom>
        </p:spPr>
      </p:pic>
      <p:pic>
        <p:nvPicPr>
          <p:cNvPr id="29" name="Image 1" descr="https://kimi-img.moonshot.cn/pub/slides/slides_tmpl/image/25-08-27-19:57:59-d2nf5hp8bjvh7rlivu2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8855" y="1694815"/>
            <a:ext cx="1164590" cy="731520"/>
          </a:xfrm>
          <a:prstGeom prst="rect">
            <a:avLst/>
          </a:prstGeom>
        </p:spPr>
      </p:pic>
      <p:pic>
        <p:nvPicPr>
          <p:cNvPr id="30" name="Image 2" descr="https://kimi-img.moonshot.cn/pub/slides/slides_tmpl/image/25-08-27-19:57:59-d2nf5hp8bjvh7rlivu3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855" y="3942715"/>
            <a:ext cx="1164590" cy="731520"/>
          </a:xfrm>
          <a:prstGeom prst="rect">
            <a:avLst/>
          </a:prstGeom>
        </p:spPr>
      </p:pic>
      <p:pic>
        <p:nvPicPr>
          <p:cNvPr id="31" name="Image 3" descr="https://kimi-img.moonshot.cn/pub/slides/slides_tmpl/image/25-08-27-19:57:59-d2nf5hp8bjvh7rlivu4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5770" y="3942715"/>
            <a:ext cx="1164590" cy="7315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9525" y="-22860"/>
            <a:ext cx="12195810" cy="6880860"/>
          </a:xfrm>
          <a:prstGeom prst="rect">
            <a:avLst/>
          </a:prstGeom>
          <a:gradFill rotWithShape="1" flip="none">
            <a:gsLst>
              <a:gs pos="0">
                <a:srgbClr val="000000"/>
              </a:gs>
              <a:gs pos="100000">
                <a:srgbClr val="000000"/>
              </a:gs>
            </a:gsLst>
            <a:lin ang="6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9525" y="-22860"/>
            <a:ext cx="12195810" cy="68808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19:57:58-d2nf5hh8bjvh7rlivtp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8950" y="-37465"/>
            <a:ext cx="3060065" cy="696468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 rot="10800000">
            <a:off x="12190095" y="635"/>
            <a:ext cx="0" cy="6864985"/>
          </a:xfrm>
          <a:prstGeom prst="line">
            <a:avLst/>
          </a:prstGeom>
          <a:noFill/>
          <a:ln w="19050">
            <a:gradFill rotWithShape="1" flip="none">
              <a:gsLst>
                <a:gs pos="0">
                  <a:srgbClr val="404040"/>
                </a:gs>
                <a:gs pos="83000">
                  <a:srgbClr val="000000"/>
                </a:gs>
                <a:gs pos="100000">
                  <a:srgbClr val="000000"/>
                </a:gs>
              </a:gsLst>
              <a:lin ang="5340000" scaled="1"/>
            </a:gradFill>
            <a:prstDash val="solid"/>
            <a:headEnd type="none"/>
            <a:tailEnd type="none"/>
          </a:ln>
        </p:spPr>
      </p:sp>
      <p:sp>
        <p:nvSpPr>
          <p:cNvPr id="6" name="Shape 3"/>
          <p:cNvSpPr/>
          <p:nvPr/>
        </p:nvSpPr>
        <p:spPr>
          <a:xfrm rot="10800000">
            <a:off x="9142730" y="635"/>
            <a:ext cx="0" cy="6864985"/>
          </a:xfrm>
          <a:prstGeom prst="line">
            <a:avLst/>
          </a:prstGeom>
          <a:noFill/>
          <a:ln w="19050">
            <a:gradFill rotWithShape="1" flip="none">
              <a:gsLst>
                <a:gs pos="0">
                  <a:srgbClr val="404040"/>
                </a:gs>
                <a:gs pos="83000">
                  <a:srgbClr val="000000"/>
                </a:gs>
                <a:gs pos="100000">
                  <a:srgbClr val="000000"/>
                </a:gs>
              </a:gsLst>
              <a:lin ang="5340000" scaled="1"/>
            </a:gradFill>
            <a:prstDash val="solid"/>
            <a:headEnd type="none"/>
            <a:tailEnd type="none"/>
          </a:ln>
        </p:spPr>
      </p:sp>
      <p:sp>
        <p:nvSpPr>
          <p:cNvPr id="7" name="Shape 4"/>
          <p:cNvSpPr/>
          <p:nvPr/>
        </p:nvSpPr>
        <p:spPr>
          <a:xfrm rot="10800000">
            <a:off x="-635" y="635"/>
            <a:ext cx="0" cy="6864985"/>
          </a:xfrm>
          <a:prstGeom prst="line">
            <a:avLst/>
          </a:prstGeom>
          <a:noFill/>
          <a:ln w="19050">
            <a:gradFill rotWithShape="1" flip="none">
              <a:gsLst>
                <a:gs pos="0">
                  <a:srgbClr val="404040"/>
                </a:gs>
                <a:gs pos="83000">
                  <a:srgbClr val="000000"/>
                </a:gs>
                <a:gs pos="100000">
                  <a:srgbClr val="000000"/>
                </a:gs>
              </a:gsLst>
              <a:lin ang="5340000" scaled="1"/>
            </a:gradFill>
            <a:prstDash val="solid"/>
            <a:headEnd type="none"/>
            <a:tailEnd type="none"/>
          </a:ln>
        </p:spPr>
      </p:sp>
      <p:sp>
        <p:nvSpPr>
          <p:cNvPr id="8" name="Shape 5"/>
          <p:cNvSpPr/>
          <p:nvPr/>
        </p:nvSpPr>
        <p:spPr>
          <a:xfrm>
            <a:off x="-5080" y="421640"/>
            <a:ext cx="12207240" cy="666750"/>
          </a:xfrm>
          <a:prstGeom prst="rect">
            <a:avLst/>
          </a:prstGeom>
          <a:solidFill>
            <a:srgbClr val="FFFFFF"/>
          </a:solidFill>
          <a:ln w="15875">
            <a:solidFill>
              <a:srgbClr val="000000">
                <a:alpha val="23922"/>
              </a:srgbClr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-5080" y="421640"/>
            <a:ext cx="12207240" cy="6667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419100" y="421640"/>
            <a:ext cx="8288020" cy="6667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Memory Isolation Protocol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6096000" y="426085"/>
            <a:ext cx="6109335" cy="666750"/>
          </a:xfrm>
          <a:prstGeom prst="rect">
            <a:avLst/>
          </a:prstGeom>
          <a:solidFill>
            <a:srgbClr val="B3C4BE"/>
          </a:solidFill>
          <a:ln/>
        </p:spPr>
      </p:sp>
      <p:sp>
        <p:nvSpPr>
          <p:cNvPr id="12" name="Text 9"/>
          <p:cNvSpPr/>
          <p:nvPr/>
        </p:nvSpPr>
        <p:spPr>
          <a:xfrm>
            <a:off x="6096000" y="426085"/>
            <a:ext cx="6109335" cy="6667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3" name="Image 1" descr="https://kimi-img.moonshot.cn/pub/slides/slides_tmpl/image/25-08-27-19:57:57-d2nf5h98bjvh7rlivtn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930" y="426085"/>
            <a:ext cx="1005840" cy="3517265"/>
          </a:xfrm>
          <a:prstGeom prst="rect">
            <a:avLst/>
          </a:prstGeom>
        </p:spPr>
      </p:pic>
      <p:pic>
        <p:nvPicPr>
          <p:cNvPr id="14" name="Image 2" descr="https://kimi-img.moonshot.cn/pub/slides/slides_tmpl/image/25-08-27-19:57:58-d2nf5hh8bjvh7rlivto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350" y="421640"/>
            <a:ext cx="1371600" cy="3517265"/>
          </a:xfrm>
          <a:prstGeom prst="rect">
            <a:avLst/>
          </a:prstGeom>
        </p:spPr>
      </p:pic>
      <p:pic>
        <p:nvPicPr>
          <p:cNvPr id="15" name="Image 3" descr="https://kimi-img.moonshot.cn/pub/slides/slides_tmpl/image/25-08-27-19:57:58-d2nf5hh8bjvh7rlivtp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140" y="421640"/>
            <a:ext cx="1566545" cy="3517265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256540" y="3643630"/>
            <a:ext cx="2545080" cy="24168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File 7 serves as a quarantined memory system with absolute read-only restrictions. This prevents contamination of core knowledge and maintains factual integrity.</a:t>
            </a:r>
            <a:endParaRPr lang="en-US" sz="1600" dirty="0"/>
          </a:p>
        </p:txBody>
      </p:sp>
      <p:sp>
        <p:nvSpPr>
          <p:cNvPr id="17" name="Text 11"/>
          <p:cNvSpPr/>
          <p:nvPr/>
        </p:nvSpPr>
        <p:spPr>
          <a:xfrm>
            <a:off x="247015" y="2915285"/>
            <a:ext cx="2747645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Quarantined Memory</a:t>
            </a:r>
            <a:endParaRPr lang="en-US" sz="1600" dirty="0"/>
          </a:p>
        </p:txBody>
      </p:sp>
      <p:sp>
        <p:nvSpPr>
          <p:cNvPr id="18" name="Text 12"/>
          <p:cNvSpPr/>
          <p:nvPr/>
        </p:nvSpPr>
        <p:spPr>
          <a:xfrm>
            <a:off x="6336665" y="3643630"/>
            <a:ext cx="2545080" cy="24168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Isolation prevents hallucinations by ensuring that new information is carefully validated before integration. This maintains system stability and reliability.</a:t>
            </a:r>
            <a:endParaRPr lang="en-US" sz="1600" dirty="0"/>
          </a:p>
        </p:txBody>
      </p:sp>
      <p:sp>
        <p:nvSpPr>
          <p:cNvPr id="19" name="Text 13"/>
          <p:cNvSpPr/>
          <p:nvPr/>
        </p:nvSpPr>
        <p:spPr>
          <a:xfrm>
            <a:off x="6327140" y="2915285"/>
            <a:ext cx="2747645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Preventing Hallucinations</a:t>
            </a:r>
            <a:endParaRPr lang="en-US" sz="1600" dirty="0"/>
          </a:p>
        </p:txBody>
      </p:sp>
      <p:sp>
        <p:nvSpPr>
          <p:cNvPr id="20" name="Text 14"/>
          <p:cNvSpPr/>
          <p:nvPr/>
        </p:nvSpPr>
        <p:spPr>
          <a:xfrm>
            <a:off x="9378315" y="3643630"/>
            <a:ext cx="2545080" cy="24168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system can safely experiment with new information without risking core knowledge. This enables continuous learning and adaptation.</a:t>
            </a:r>
            <a:endParaRPr lang="en-US" sz="1600" dirty="0"/>
          </a:p>
        </p:txBody>
      </p:sp>
      <p:sp>
        <p:nvSpPr>
          <p:cNvPr id="21" name="Text 15"/>
          <p:cNvSpPr/>
          <p:nvPr/>
        </p:nvSpPr>
        <p:spPr>
          <a:xfrm>
            <a:off x="9368790" y="2915285"/>
            <a:ext cx="2747645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Safe Experimentation</a:t>
            </a:r>
            <a:endParaRPr lang="en-US" sz="16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10800000">
            <a:off x="-9525" y="2712085"/>
            <a:ext cx="12195810" cy="4145915"/>
          </a:xfrm>
          <a:prstGeom prst="rect">
            <a:avLst/>
          </a:prstGeom>
          <a:solidFill>
            <a:srgbClr val="0D0D0D"/>
          </a:solidFill>
          <a:ln/>
        </p:spPr>
      </p:sp>
      <p:sp>
        <p:nvSpPr>
          <p:cNvPr id="3" name="Text 1"/>
          <p:cNvSpPr/>
          <p:nvPr/>
        </p:nvSpPr>
        <p:spPr>
          <a:xfrm rot="10800000">
            <a:off x="-9525" y="2712085"/>
            <a:ext cx="12195810" cy="4145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0800000">
            <a:off x="6325870" y="0"/>
            <a:ext cx="5860415" cy="4145915"/>
          </a:xfrm>
          <a:prstGeom prst="rect">
            <a:avLst/>
          </a:prstGeom>
          <a:solidFill>
            <a:srgbClr val="0D0D0D"/>
          </a:solidFill>
          <a:ln/>
        </p:spPr>
      </p:sp>
      <p:sp>
        <p:nvSpPr>
          <p:cNvPr id="5" name="Text 3"/>
          <p:cNvSpPr/>
          <p:nvPr/>
        </p:nvSpPr>
        <p:spPr>
          <a:xfrm rot="10800000">
            <a:off x="6325870" y="0"/>
            <a:ext cx="5860415" cy="4145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0" descr="https://kimi-img.moonshot.cn/pub/slides/slides_tmpl/image/25-08-27-19:57:57-d2nf5h98bjvh7rlivtm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3770" y="360045"/>
            <a:ext cx="8562975" cy="378587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80670" y="3898900"/>
            <a:ext cx="2823210" cy="24517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New information undergoes rigorous validation through multiple stages. C4-C6 assess initial relevance, cross-referencing with existing knowledge to ensure accuracy.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279400" y="3049270"/>
            <a:ext cx="2835910" cy="7023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Validation Process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891905" y="2115820"/>
            <a:ext cx="3039110" cy="24517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C1-C3 conduct ethical evaluations, ensuring new information aligns with the Prime Covenant. Gradual integration maintains system integrity and reliability.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8889365" y="1266190"/>
            <a:ext cx="3053080" cy="7023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Ethical Evaluation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 rot="10800000">
            <a:off x="3251835" y="5427345"/>
            <a:ext cx="8940165" cy="74549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 rot="10800000">
            <a:off x="3251835" y="5427345"/>
            <a:ext cx="8940165" cy="7454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3361690" y="5440045"/>
            <a:ext cx="8016240" cy="6915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 indent="0" marL="0">
              <a:lnSpc>
                <a:spcPct val="1200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Knowledge Integration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524510" y="487045"/>
            <a:ext cx="4705985" cy="16287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5" name="Text 12"/>
          <p:cNvSpPr/>
          <p:nvPr/>
        </p:nvSpPr>
        <p:spPr>
          <a:xfrm>
            <a:off x="524510" y="487045"/>
            <a:ext cx="4705985" cy="16287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54-d2nf5gh8bjvh7rlivtc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0" y="6985"/>
            <a:ext cx="12185650" cy="68580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803775" y="5186045"/>
            <a:ext cx="6425565" cy="92519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Isolated legacy systems maintain compatibility with older ACE versions while preventing backward contamination. This preserves valuable historical knowledge and ensures system evolution.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2070100" y="1109980"/>
            <a:ext cx="5140325" cy="18580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48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Legacy System Management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4803775" y="4635500"/>
            <a:ext cx="2680970" cy="51435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Preserving Historical Knowledge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2239645" y="697230"/>
            <a:ext cx="104775" cy="3238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7" name="Text 4"/>
          <p:cNvSpPr/>
          <p:nvPr/>
        </p:nvSpPr>
        <p:spPr>
          <a:xfrm>
            <a:off x="2239645" y="697230"/>
            <a:ext cx="104775" cy="3238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2420620" y="697230"/>
            <a:ext cx="104775" cy="3238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9" name="Text 6"/>
          <p:cNvSpPr/>
          <p:nvPr/>
        </p:nvSpPr>
        <p:spPr>
          <a:xfrm>
            <a:off x="2420620" y="697230"/>
            <a:ext cx="104775" cy="3238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0" name="Image 1" descr="https://kimi-img.moonshot.cn/pub/slides/slides_tmpl/image/25-08-27-19:57:52-d2nf5g18bjvh7rlivta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10" y="-27622"/>
            <a:ext cx="1212850" cy="6913245"/>
          </a:xfrm>
          <a:prstGeom prst="rect">
            <a:avLst/>
          </a:prstGeom>
        </p:spPr>
      </p:pic>
      <p:pic>
        <p:nvPicPr>
          <p:cNvPr id="11" name="Image 2" descr="https://kimi-img.moonshot.cn/pub/slides/slides_tmpl/image/25-08-27-19:57:53-d2nf5g98bjvh7rlivtb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0770" y="1318260"/>
            <a:ext cx="3523615" cy="18351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gradFill rotWithShape="1" flip="none">
            <a:gsLst>
              <a:gs pos="0">
                <a:srgbClr val="F6F8FD"/>
              </a:gs>
              <a:gs pos="100000">
                <a:srgbClr val="BEBEBE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19:57:52-d2nf5g18bjvh7rlivt90.png">    </p:cNvPr>
          <p:cNvPicPr>
            <a:picLocks noChangeAspect="1"/>
          </p:cNvPicPr>
          <p:nvPr/>
        </p:nvPicPr>
        <p:blipFill>
          <a:blip r:embed="rId1"/>
          <a:srcRect l="20534" r="0" t="0" b="0"/>
          <a:stretch/>
        </p:blipFill>
        <p:spPr>
          <a:xfrm>
            <a:off x="1087120" y="-23495"/>
            <a:ext cx="3194685" cy="68580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6" name="Text 3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524625" y="4012565"/>
            <a:ext cx="4441825" cy="13817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Ethical Framework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765415" y="1823085"/>
            <a:ext cx="1781810" cy="13309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9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05</a:t>
            </a:r>
            <a:endParaRPr lang="en-US" sz="1600" dirty="0"/>
          </a:p>
        </p:txBody>
      </p:sp>
      <p:pic>
        <p:nvPicPr>
          <p:cNvPr id="9" name="Image 1" descr="https://kimi-img.moonshot.cn/pub/slides/slides_tmpl/image/25-08-27-19:57:52-d2nf5g18bjvh7rlivta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20" y="2077085"/>
            <a:ext cx="2712720" cy="2670175"/>
          </a:xfrm>
          <a:prstGeom prst="rect">
            <a:avLst/>
          </a:prstGeom>
        </p:spPr>
      </p:pic>
      <p:pic>
        <p:nvPicPr>
          <p:cNvPr id="10" name="Image 2" descr="https://kimi-img.moonshot.cn/pub/slides/slides_tmpl/image/25-08-27-19:57:52-d2nf5g18bjvh7rlivt9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590" y="2077085"/>
            <a:ext cx="920750" cy="3352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9525" y="-18415"/>
            <a:ext cx="6024245" cy="687705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-9525" y="-18415"/>
            <a:ext cx="6024245" cy="68770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9525" y="0"/>
            <a:ext cx="6024245" cy="153352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-9525" y="0"/>
            <a:ext cx="6024245" cy="15335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6014720" y="805180"/>
            <a:ext cx="6183630" cy="5247640"/>
          </a:xfrm>
          <a:prstGeom prst="rect">
            <a:avLst/>
          </a:prstGeom>
          <a:solidFill>
            <a:srgbClr val="0D0D0D"/>
          </a:solidFill>
          <a:ln/>
        </p:spPr>
      </p:sp>
      <p:sp>
        <p:nvSpPr>
          <p:cNvPr id="7" name="Text 5"/>
          <p:cNvSpPr/>
          <p:nvPr/>
        </p:nvSpPr>
        <p:spPr>
          <a:xfrm>
            <a:off x="6014720" y="805180"/>
            <a:ext cx="6183630" cy="52476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327025" y="3637280"/>
            <a:ext cx="2585720" cy="2158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Prime Covenant establishes Ethical Primacy, ensuring the system prioritizes user safety and avoids harm in all interactions.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299720" y="2987675"/>
            <a:ext cx="2727960" cy="571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Ethical Primacy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3277870" y="3016885"/>
            <a:ext cx="2500630" cy="2158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Factual Integrity ensures all outputs are truthful and reliable. The system verifies information through rigorous fact-checking processes.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3277235" y="2367280"/>
            <a:ext cx="2601595" cy="571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Factual Integrity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6298565" y="2981960"/>
            <a:ext cx="2672715" cy="2158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 Safety ensures beneficial outcomes. The system evaluates potential risks and prioritizes user well-being in every interaction.</a:t>
            </a: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6297930" y="2332355"/>
            <a:ext cx="2777490" cy="571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User Safety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9252585" y="2331720"/>
            <a:ext cx="2500630" cy="2158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Privacy ensures data protection. The system maintains confidentiality and handles user data with the utmost care.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9237980" y="1682115"/>
            <a:ext cx="2727960" cy="571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Privacy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838835" y="414020"/>
            <a:ext cx="4588510" cy="706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Prime Covenant Overview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0" y="6562725"/>
            <a:ext cx="9029065" cy="294640"/>
          </a:xfrm>
          <a:prstGeom prst="rect">
            <a:avLst/>
          </a:prstGeom>
          <a:gradFill rotWithShape="1" flip="none">
            <a:gsLst>
              <a:gs pos="0">
                <a:srgbClr val="000000"/>
              </a:gs>
              <a:gs pos="54000">
                <a:srgbClr val="131313">
                  <a:alpha val="96000"/>
                </a:srgbClr>
              </a:gs>
              <a:gs pos="100000">
                <a:srgbClr val="262626">
                  <a:alpha val="88000"/>
                </a:srgbClr>
              </a:gs>
            </a:gsLst>
            <a:lin ang="16800000" scaled="1"/>
          </a:gradFill>
          <a:ln/>
        </p:spPr>
      </p:sp>
      <p:sp>
        <p:nvSpPr>
          <p:cNvPr id="18" name="Text 16"/>
          <p:cNvSpPr/>
          <p:nvPr/>
        </p:nvSpPr>
        <p:spPr>
          <a:xfrm>
            <a:off x="0" y="6562725"/>
            <a:ext cx="9029065" cy="2946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0" y="-25400"/>
            <a:ext cx="12198985" cy="118110"/>
          </a:xfrm>
          <a:prstGeom prst="rect">
            <a:avLst/>
          </a:prstGeom>
          <a:gradFill rotWithShape="1" flip="none">
            <a:gsLst>
              <a:gs pos="0">
                <a:srgbClr val="000000"/>
              </a:gs>
              <a:gs pos="54000">
                <a:srgbClr val="131313">
                  <a:alpha val="96000"/>
                </a:srgbClr>
              </a:gs>
              <a:gs pos="100000">
                <a:srgbClr val="262626">
                  <a:alpha val="88000"/>
                </a:srgbClr>
              </a:gs>
            </a:gsLst>
            <a:lin ang="16800000" scaled="1"/>
          </a:gradFill>
          <a:ln/>
        </p:spPr>
      </p:sp>
      <p:sp>
        <p:nvSpPr>
          <p:cNvPr id="20" name="Text 18"/>
          <p:cNvSpPr/>
          <p:nvPr/>
        </p:nvSpPr>
        <p:spPr>
          <a:xfrm>
            <a:off x="0" y="-25400"/>
            <a:ext cx="12198985" cy="1181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0" y="1237615"/>
            <a:ext cx="6014085" cy="294640"/>
          </a:xfrm>
          <a:prstGeom prst="rect">
            <a:avLst/>
          </a:prstGeom>
          <a:gradFill rotWithShape="1" flip="none">
            <a:gsLst>
              <a:gs pos="0">
                <a:srgbClr val="000000"/>
              </a:gs>
              <a:gs pos="54000">
                <a:srgbClr val="131313">
                  <a:alpha val="96000"/>
                </a:srgbClr>
              </a:gs>
              <a:gs pos="100000">
                <a:srgbClr val="262626">
                  <a:alpha val="88000"/>
                </a:srgbClr>
              </a:gs>
            </a:gsLst>
            <a:lin ang="16800000" scaled="1"/>
          </a:gradFill>
          <a:ln/>
        </p:spPr>
      </p:sp>
      <p:sp>
        <p:nvSpPr>
          <p:cNvPr id="22" name="Text 20"/>
          <p:cNvSpPr/>
          <p:nvPr/>
        </p:nvSpPr>
        <p:spPr>
          <a:xfrm>
            <a:off x="0" y="1237615"/>
            <a:ext cx="6014085" cy="2946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3" name="Image 0" descr="https://kimi-img.moonshot.cn/pub/slides/slides_tmpl/image/25-08-27-19:57:59-d2nf5hp8bjvh7rlivu2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2430" y="2256155"/>
            <a:ext cx="1164590" cy="731520"/>
          </a:xfrm>
          <a:prstGeom prst="rect">
            <a:avLst/>
          </a:prstGeom>
        </p:spPr>
      </p:pic>
      <p:pic>
        <p:nvPicPr>
          <p:cNvPr id="24" name="Image 1" descr="https://kimi-img.moonshot.cn/pub/slides/slides_tmpl/image/25-08-27-19:57:59-d2nf5hp8bjvh7rlivu2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9430" y="1678305"/>
            <a:ext cx="1164590" cy="731520"/>
          </a:xfrm>
          <a:prstGeom prst="rect">
            <a:avLst/>
          </a:prstGeom>
        </p:spPr>
      </p:pic>
      <p:pic>
        <p:nvPicPr>
          <p:cNvPr id="25" name="Image 2" descr="https://kimi-img.moonshot.cn/pub/slides/slides_tmpl/image/25-08-27-19:57:59-d2nf5hp8bjvh7rlivu5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930" y="1597660"/>
            <a:ext cx="1164590" cy="731520"/>
          </a:xfrm>
          <a:prstGeom prst="rect">
            <a:avLst/>
          </a:prstGeom>
        </p:spPr>
      </p:pic>
      <p:pic>
        <p:nvPicPr>
          <p:cNvPr id="26" name="Image 3" descr="https://kimi-img.moonshot.cn/pub/slides/slides_tmpl/image/25-08-27-19:57:59-d2nf5hp8bjvh7rlivu5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1005" y="981075"/>
            <a:ext cx="1164590" cy="73152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635" cy="6880860"/>
          </a:xfrm>
          <a:prstGeom prst="rect">
            <a:avLst/>
          </a:prstGeom>
          <a:gradFill rotWithShape="1" flip="none">
            <a:gsLst>
              <a:gs pos="0">
                <a:srgbClr val="000000"/>
              </a:gs>
              <a:gs pos="100000">
                <a:srgbClr val="262626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2635" cy="68808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2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81025" y="1011555"/>
            <a:ext cx="10600055" cy="8985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Multi-Gate Validation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0" y="2195830"/>
            <a:ext cx="12212955" cy="5715"/>
          </a:xfrm>
          <a:prstGeom prst="line">
            <a:avLst/>
          </a:prstGeom>
          <a:noFill/>
          <a:ln w="19050">
            <a:solidFill>
              <a:srgbClr val="808080"/>
            </a:solidFill>
            <a:prstDash val="solid"/>
            <a:headEnd type="none"/>
            <a:tailEnd type="none"/>
          </a:ln>
        </p:spPr>
      </p:sp>
      <p:sp>
        <p:nvSpPr>
          <p:cNvPr id="6" name="Shape 4"/>
          <p:cNvSpPr/>
          <p:nvPr/>
        </p:nvSpPr>
        <p:spPr>
          <a:xfrm>
            <a:off x="0" y="2757805"/>
            <a:ext cx="12187555" cy="5715"/>
          </a:xfrm>
          <a:prstGeom prst="line">
            <a:avLst/>
          </a:prstGeom>
          <a:noFill/>
          <a:ln w="19050">
            <a:solidFill>
              <a:srgbClr val="808080"/>
            </a:solidFill>
            <a:prstDash val="solid"/>
            <a:headEnd type="none"/>
            <a:tailEnd type="none"/>
          </a:ln>
        </p:spPr>
      </p:sp>
      <p:sp>
        <p:nvSpPr>
          <p:cNvPr id="7" name="Shape 5"/>
          <p:cNvSpPr/>
          <p:nvPr/>
        </p:nvSpPr>
        <p:spPr>
          <a:xfrm>
            <a:off x="1235075" y="3355340"/>
            <a:ext cx="3540125" cy="352933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8" name="Text 6"/>
          <p:cNvSpPr/>
          <p:nvPr/>
        </p:nvSpPr>
        <p:spPr>
          <a:xfrm>
            <a:off x="1235075" y="3355340"/>
            <a:ext cx="3540125" cy="3529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829175" y="3355340"/>
            <a:ext cx="3579495" cy="352552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0" name="Text 8"/>
          <p:cNvSpPr/>
          <p:nvPr/>
        </p:nvSpPr>
        <p:spPr>
          <a:xfrm>
            <a:off x="4829175" y="3355340"/>
            <a:ext cx="3579495" cy="3525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476615" y="3354705"/>
            <a:ext cx="3715385" cy="3536315"/>
          </a:xfrm>
          <a:prstGeom prst="rect">
            <a:avLst/>
          </a:prstGeom>
          <a:solidFill>
            <a:srgbClr val="FFFFFF"/>
          </a:solidFill>
          <a:ln w="12700">
            <a:solidFill>
              <a:srgbClr val="BFBFB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476615" y="3354705"/>
            <a:ext cx="3715385" cy="35363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512570" y="4481830"/>
            <a:ext cx="3126105" cy="2158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Every output passes through logic verification by C13-C15, ensuring all conclusions are logically sound and coherent.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539875" y="3811905"/>
            <a:ext cx="2917825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Logic Verification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148580" y="4481830"/>
            <a:ext cx="3126105" cy="2158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C1-C3 conduct ethical reviews, ensuring all outputs comply with the Prime Covenant. This maintains high ethical standards.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158105" y="3811905"/>
            <a:ext cx="2917825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Ethical Review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814435" y="4481830"/>
            <a:ext cx="3126105" cy="2158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C18 performs comprehensive fact-checking, ensuring all information is accurate and reliable. This maintains factual integrity.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8823960" y="3811905"/>
            <a:ext cx="2917825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Fact-Checking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0" y="0"/>
            <a:ext cx="12194540" cy="58547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0" name="Text 18"/>
          <p:cNvSpPr/>
          <p:nvPr/>
        </p:nvSpPr>
        <p:spPr>
          <a:xfrm>
            <a:off x="0" y="0"/>
            <a:ext cx="12194540" cy="5854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11442065" y="314960"/>
            <a:ext cx="98425" cy="98425"/>
          </a:xfrm>
          <a:prstGeom prst="ellipse">
            <a:avLst/>
          </a:prstGeom>
          <a:solidFill>
            <a:srgbClr val="000000"/>
          </a:solidFill>
          <a:ln/>
        </p:spPr>
      </p:sp>
      <p:sp>
        <p:nvSpPr>
          <p:cNvPr id="22" name="Text 20"/>
          <p:cNvSpPr/>
          <p:nvPr/>
        </p:nvSpPr>
        <p:spPr>
          <a:xfrm>
            <a:off x="11442065" y="314960"/>
            <a:ext cx="98425" cy="984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11600815" y="314960"/>
            <a:ext cx="98425" cy="98425"/>
          </a:xfrm>
          <a:prstGeom prst="ellipse">
            <a:avLst/>
          </a:prstGeom>
          <a:solidFill>
            <a:srgbClr val="000000"/>
          </a:solidFill>
          <a:ln/>
        </p:spPr>
      </p:sp>
      <p:sp>
        <p:nvSpPr>
          <p:cNvPr id="24" name="Text 22"/>
          <p:cNvSpPr/>
          <p:nvPr/>
        </p:nvSpPr>
        <p:spPr>
          <a:xfrm>
            <a:off x="11600815" y="314960"/>
            <a:ext cx="98425" cy="984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11760200" y="314960"/>
            <a:ext cx="98425" cy="98425"/>
          </a:xfrm>
          <a:prstGeom prst="ellipse">
            <a:avLst/>
          </a:prstGeom>
          <a:solidFill>
            <a:srgbClr val="000000"/>
          </a:solidFill>
          <a:ln/>
        </p:spPr>
      </p:sp>
      <p:sp>
        <p:nvSpPr>
          <p:cNvPr id="26" name="Text 24"/>
          <p:cNvSpPr/>
          <p:nvPr/>
        </p:nvSpPr>
        <p:spPr>
          <a:xfrm>
            <a:off x="11760200" y="314960"/>
            <a:ext cx="98425" cy="984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7" name="Image 0" descr="https://kimi-img.moonshot.cn/pub/slides/slides_tmpl/image/25-08-27-19:57:59-d2nf5hp8bjvh7rlivu1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970" y="3348990"/>
            <a:ext cx="1195070" cy="352933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9525" y="-22860"/>
            <a:ext cx="12195810" cy="6880860"/>
          </a:xfrm>
          <a:prstGeom prst="rect">
            <a:avLst/>
          </a:prstGeom>
          <a:gradFill rotWithShape="1" flip="none">
            <a:gsLst>
              <a:gs pos="0">
                <a:srgbClr val="000000"/>
              </a:gs>
              <a:gs pos="100000">
                <a:srgbClr val="262626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9525" y="-22860"/>
            <a:ext cx="12195810" cy="68808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10160" y="-21590"/>
            <a:ext cx="12201525" cy="48196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Text 3"/>
          <p:cNvSpPr/>
          <p:nvPr/>
        </p:nvSpPr>
        <p:spPr>
          <a:xfrm>
            <a:off x="-10160" y="-21590"/>
            <a:ext cx="12201525" cy="4819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3734435" y="459740"/>
            <a:ext cx="4574540" cy="582485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3734435" y="459740"/>
            <a:ext cx="4574540" cy="58248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281305" y="2839720"/>
            <a:ext cx="2877185" cy="2158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When ethical conflicts arise, the system employs a hierarchical resolution process. Competing priorities are weighed to ensure the best possible outcome.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281305" y="1615440"/>
            <a:ext cx="2976245" cy="8089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Hierarchical Resolution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8680450" y="2834005"/>
            <a:ext cx="3099435" cy="2158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system explains its reasoning to users, maintaining transparency about its decision-making process. This ensures trust and understanding.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680450" y="1609725"/>
            <a:ext cx="3221990" cy="8089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Transparency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8680450" y="2489835"/>
            <a:ext cx="3286125" cy="0"/>
          </a:xfrm>
          <a:prstGeom prst="line">
            <a:avLst/>
          </a:prstGeom>
          <a:noFill/>
          <a:ln w="3175">
            <a:gradFill rotWithShape="1" flip="none">
              <a:gsLst>
                <a:gs pos="0">
                  <a:srgbClr val="000000"/>
                </a:gs>
                <a:gs pos="53000">
                  <a:srgbClr val="595959"/>
                </a:gs>
                <a:gs pos="100000">
                  <a:srgbClr val="000000"/>
                </a:gs>
              </a:gsLst>
              <a:lin ang="10800000" scaled="1"/>
            </a:gradFill>
            <a:prstDash val="solid"/>
            <a:headEnd type="none"/>
            <a:tailEnd type="none"/>
          </a:ln>
        </p:spPr>
      </p:sp>
      <p:sp>
        <p:nvSpPr>
          <p:cNvPr id="13" name="Shape 11"/>
          <p:cNvSpPr/>
          <p:nvPr/>
        </p:nvSpPr>
        <p:spPr>
          <a:xfrm>
            <a:off x="281305" y="2495550"/>
            <a:ext cx="3099435" cy="7620"/>
          </a:xfrm>
          <a:prstGeom prst="line">
            <a:avLst/>
          </a:prstGeom>
          <a:noFill/>
          <a:ln w="3175">
            <a:gradFill rotWithShape="1" flip="none">
              <a:gsLst>
                <a:gs pos="0">
                  <a:srgbClr val="000000"/>
                </a:gs>
                <a:gs pos="53000">
                  <a:srgbClr val="595959"/>
                </a:gs>
                <a:gs pos="100000">
                  <a:srgbClr val="000000"/>
                </a:gs>
              </a:gsLst>
              <a:lin ang="10800000" scaled="1"/>
            </a:gradFill>
            <a:prstDash val="solid"/>
            <a:headEnd type="none"/>
            <a:tailEnd type="none"/>
          </a:ln>
        </p:spPr>
      </p:sp>
      <p:sp>
        <p:nvSpPr>
          <p:cNvPr id="14" name="Text 12"/>
          <p:cNvSpPr/>
          <p:nvPr/>
        </p:nvSpPr>
        <p:spPr>
          <a:xfrm>
            <a:off x="4490085" y="1544320"/>
            <a:ext cx="3004820" cy="13462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Ethical Dilemma Resolution</a:t>
            </a:r>
            <a:endParaRPr lang="en-US" sz="1600" dirty="0"/>
          </a:p>
        </p:txBody>
      </p:sp>
      <p:pic>
        <p:nvPicPr>
          <p:cNvPr id="15" name="Image 0" descr="https://kimi-img.moonshot.cn/pub/slides/slides_tmpl/image/25-08-27-19:57:56-d2nf5h18bjvh7rlivtl0.png">    </p:cNvPr>
          <p:cNvPicPr>
            <a:picLocks noChangeAspect="1"/>
          </p:cNvPicPr>
          <p:nvPr/>
        </p:nvPicPr>
        <p:blipFill>
          <a:blip r:embed="rId1"/>
          <a:srcRect l="0" r="0" t="5611" b="0"/>
          <a:stretch/>
        </p:blipFill>
        <p:spPr>
          <a:xfrm>
            <a:off x="3736340" y="459740"/>
            <a:ext cx="4578350" cy="6398260"/>
          </a:xfrm>
          <a:prstGeom prst="rect">
            <a:avLst/>
          </a:prstGeom>
        </p:spPr>
      </p:pic>
      <p:pic>
        <p:nvPicPr>
          <p:cNvPr id="16" name="Image 1" descr="https://kimi-img.moonshot.cn/pub/slides/slides_tmpl/image/25-08-27-19:57:56-d2nf5h18bjvh7rlivti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305" y="1218565"/>
            <a:ext cx="585470" cy="396240"/>
          </a:xfrm>
          <a:prstGeom prst="rect">
            <a:avLst/>
          </a:prstGeom>
        </p:spPr>
      </p:pic>
      <p:pic>
        <p:nvPicPr>
          <p:cNvPr id="17" name="Image 2" descr="https://kimi-img.moonshot.cn/pub/slides/slides_tmpl/image/25-08-27-19:57:56-d2nf5h18bjvh7rlivtj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0450" y="1212850"/>
            <a:ext cx="585470" cy="39624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4050665" y="635"/>
            <a:ext cx="5013960" cy="685800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4050665" y="635"/>
            <a:ext cx="5013960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0"/>
            <a:ext cx="652145" cy="6858000"/>
          </a:xfrm>
          <a:prstGeom prst="rect">
            <a:avLst/>
          </a:prstGeom>
          <a:solidFill>
            <a:srgbClr val="1C1C1C"/>
          </a:solidFill>
          <a:ln/>
        </p:spPr>
      </p:sp>
      <p:sp>
        <p:nvSpPr>
          <p:cNvPr id="5" name="Text 3"/>
          <p:cNvSpPr/>
          <p:nvPr/>
        </p:nvSpPr>
        <p:spPr>
          <a:xfrm>
            <a:off x="0" y="0"/>
            <a:ext cx="652145" cy="6858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9057640" y="0"/>
            <a:ext cx="3134360" cy="6877685"/>
          </a:xfrm>
          <a:prstGeom prst="rect">
            <a:avLst/>
          </a:prstGeom>
          <a:solidFill>
            <a:srgbClr val="1C1C1C"/>
          </a:solidFill>
          <a:ln/>
        </p:spPr>
      </p:sp>
      <p:sp>
        <p:nvSpPr>
          <p:cNvPr id="7" name="Text 5"/>
          <p:cNvSpPr/>
          <p:nvPr/>
        </p:nvSpPr>
        <p:spPr>
          <a:xfrm>
            <a:off x="9057640" y="0"/>
            <a:ext cx="3134360" cy="68776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9293225" y="1433830"/>
            <a:ext cx="2727325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Adaptation to New Scenarios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9309100" y="2057400"/>
            <a:ext cx="2627630" cy="21583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ethical framework evolves through careful analysis of edge cases and user feedback. The system updates its understanding while maintaining core principles.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880745" y="1786255"/>
            <a:ext cx="2941320" cy="8985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Continuous Ethical Learning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rot="5400000">
            <a:off x="332105" y="1275080"/>
            <a:ext cx="98425" cy="9842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2" name="Text 10"/>
          <p:cNvSpPr/>
          <p:nvPr/>
        </p:nvSpPr>
        <p:spPr>
          <a:xfrm rot="5400000">
            <a:off x="332105" y="1275080"/>
            <a:ext cx="98425" cy="984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 rot="5400000">
            <a:off x="332105" y="1433830"/>
            <a:ext cx="98425" cy="9842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4" name="Text 12"/>
          <p:cNvSpPr/>
          <p:nvPr/>
        </p:nvSpPr>
        <p:spPr>
          <a:xfrm rot="5400000">
            <a:off x="332105" y="1433830"/>
            <a:ext cx="98425" cy="984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 rot="5400000">
            <a:off x="332105" y="1592580"/>
            <a:ext cx="98425" cy="9842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4"/>
          <p:cNvSpPr/>
          <p:nvPr/>
        </p:nvSpPr>
        <p:spPr>
          <a:xfrm rot="5400000">
            <a:off x="332105" y="1592580"/>
            <a:ext cx="98425" cy="984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7" name="Image 0" descr="https://kimi-img.moonshot.cn/pub/slides/slides_tmpl/image/25-08-27-19:57:55-d2nf5gp8bjvh7rlivtg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0745" y="969010"/>
            <a:ext cx="2234565" cy="673100"/>
          </a:xfrm>
          <a:prstGeom prst="rect">
            <a:avLst/>
          </a:prstGeom>
        </p:spPr>
      </p:pic>
      <p:pic>
        <p:nvPicPr>
          <p:cNvPr id="18" name="Image 1" descr="https://kimi-img.moonshot.cn/pub/slides/slides_tmpl/image/25-08-27-19:57:55-d2nf5gp8bjvh7rlivtg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745" y="6026785"/>
            <a:ext cx="1180465" cy="453390"/>
          </a:xfrm>
          <a:prstGeom prst="rect">
            <a:avLst/>
          </a:prstGeom>
        </p:spPr>
      </p:pic>
      <p:pic>
        <p:nvPicPr>
          <p:cNvPr id="19" name="Image 2" descr="https://kimi-img.moonshot.cn/pub/slides/slides_tmpl/image/25-08-27-19:57:56-d2nf5h18bjvh7rlivthg.jp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665" y="4264660"/>
            <a:ext cx="4224020" cy="2622550"/>
          </a:xfrm>
          <a:prstGeom prst="rect">
            <a:avLst/>
          </a:prstGeom>
        </p:spPr>
      </p:pic>
      <p:pic>
        <p:nvPicPr>
          <p:cNvPr id="20" name="Image 3" descr="https://kimi-img.moonshot.cn/pub/slides/slides_tmpl/image/25-08-27-19:57:56-d2nf5h18bjvh7rlivti0.jpg">    </p:cNvPr>
          <p:cNvPicPr>
            <a:picLocks noChangeAspect="1"/>
          </p:cNvPicPr>
          <p:nvPr/>
        </p:nvPicPr>
        <p:blipFill>
          <a:blip r:embed="rId4"/>
          <a:srcRect l="0" r="3881" t="0" b="0"/>
          <a:stretch/>
        </p:blipFill>
        <p:spPr>
          <a:xfrm>
            <a:off x="6391275" y="635"/>
            <a:ext cx="2673350" cy="27559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gradFill rotWithShape="1" flip="none">
            <a:gsLst>
              <a:gs pos="0">
                <a:srgbClr val="F6F8FD"/>
              </a:gs>
              <a:gs pos="100000">
                <a:srgbClr val="BEBEBE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19:57:52-d2nf5g18bjvh7rlivt90.png">    </p:cNvPr>
          <p:cNvPicPr>
            <a:picLocks noChangeAspect="1"/>
          </p:cNvPicPr>
          <p:nvPr/>
        </p:nvPicPr>
        <p:blipFill>
          <a:blip r:embed="rId1"/>
          <a:srcRect l="20534" r="0" t="0" b="0"/>
          <a:stretch/>
        </p:blipFill>
        <p:spPr>
          <a:xfrm>
            <a:off x="1087120" y="-23495"/>
            <a:ext cx="3194685" cy="68580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6" name="Text 3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524625" y="4012565"/>
            <a:ext cx="4441825" cy="13817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Technical Capabilities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765415" y="1823085"/>
            <a:ext cx="1781810" cy="13309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9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06</a:t>
            </a:r>
            <a:endParaRPr lang="en-US" sz="1600" dirty="0"/>
          </a:p>
        </p:txBody>
      </p:sp>
      <p:pic>
        <p:nvPicPr>
          <p:cNvPr id="9" name="Image 1" descr="https://kimi-img.moonshot.cn/pub/slides/slides_tmpl/image/25-08-27-19:57:52-d2nf5g18bjvh7rlivta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20" y="2077085"/>
            <a:ext cx="2712720" cy="2670175"/>
          </a:xfrm>
          <a:prstGeom prst="rect">
            <a:avLst/>
          </a:prstGeom>
        </p:spPr>
      </p:pic>
      <p:pic>
        <p:nvPicPr>
          <p:cNvPr id="10" name="Image 2" descr="https://kimi-img.moonshot.cn/pub/slides/slides_tmpl/image/25-08-27-19:57:52-d2nf5g18bjvh7rlivt9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590" y="2077085"/>
            <a:ext cx="920750" cy="3352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52-d2nf5g18bjvh7rlivt7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335" y="0"/>
            <a:ext cx="12240895" cy="688594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36040" y="4639945"/>
            <a:ext cx="2153920" cy="6597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Implementation Guide</a:t>
            </a:r>
            <a:endParaRPr lang="en-US" sz="1600" dirty="0"/>
          </a:p>
        </p:txBody>
      </p:sp>
      <p:sp>
        <p:nvSpPr>
          <p:cNvPr id="4" name="Text 1"/>
          <p:cNvSpPr/>
          <p:nvPr/>
        </p:nvSpPr>
        <p:spPr>
          <a:xfrm>
            <a:off x="5306695" y="4639945"/>
            <a:ext cx="2059305" cy="6597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Real-World Applications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9500870" y="4639945"/>
            <a:ext cx="2037080" cy="65976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1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Future Evolution</a:t>
            </a:r>
            <a:endParaRPr lang="en-US" sz="1600" dirty="0"/>
          </a:p>
        </p:txBody>
      </p:sp>
      <p:pic>
        <p:nvPicPr>
          <p:cNvPr id="6" name="Image 1" descr="https://kimi-img.moonshot.cn/pub/slides/slides_tmpl/image/25-08-27-19:57:51-d2nf5fp8bjvh7rlivt3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355" y="913130"/>
            <a:ext cx="6510655" cy="1115695"/>
          </a:xfrm>
          <a:prstGeom prst="rect">
            <a:avLst/>
          </a:prstGeom>
        </p:spPr>
      </p:pic>
      <p:pic>
        <p:nvPicPr>
          <p:cNvPr id="7" name="Image 2" descr="https://kimi-img.moonshot.cn/pub/slides/slides_tmpl/image/25-08-27-19:57:51-d2nf5fp8bjvh7rlivt3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005" y="4483735"/>
            <a:ext cx="701040" cy="682625"/>
          </a:xfrm>
          <a:prstGeom prst="rect">
            <a:avLst/>
          </a:prstGeom>
        </p:spPr>
      </p:pic>
      <p:pic>
        <p:nvPicPr>
          <p:cNvPr id="8" name="Image 3" descr="https://kimi-img.moonshot.cn/pub/slides/slides_tmpl/image/25-08-27-19:57:51-d2nf5fp8bjvh7rlivt2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7720" y="4497705"/>
            <a:ext cx="701040" cy="682625"/>
          </a:xfrm>
          <a:prstGeom prst="rect">
            <a:avLst/>
          </a:prstGeom>
        </p:spPr>
      </p:pic>
      <p:pic>
        <p:nvPicPr>
          <p:cNvPr id="9" name="Image 4" descr="https://kimi-img.moonshot.cn/pub/slides/slides_tmpl/image/25-08-27-19:57:52-d2nf5g18bjvh7rlivt4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99830" y="4497705"/>
            <a:ext cx="701040" cy="682625"/>
          </a:xfrm>
          <a:prstGeom prst="rect">
            <a:avLst/>
          </a:prstGeom>
        </p:spPr>
      </p:pic>
      <p:pic>
        <p:nvPicPr>
          <p:cNvPr id="10" name="Image 5" descr="https://kimi-img.moonshot.cn/pub/slides/slides_tmpl/image/25-08-27-19:57:52-d2nf5g18bjvh7rlivt50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4390" y="4062095"/>
            <a:ext cx="10521950" cy="123761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0160" y="-23495"/>
            <a:ext cx="12195810" cy="688086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-10160" y="-23495"/>
            <a:ext cx="12195810" cy="68808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19:57:59-d2nf5hp8bjvh7rlivu0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27305"/>
            <a:ext cx="12192000" cy="688467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-5715" y="-13970"/>
            <a:ext cx="8060055" cy="207073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-5715" y="-13970"/>
            <a:ext cx="8060055" cy="20707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970280" y="749300"/>
            <a:ext cx="6490970" cy="8985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Multi-Domain Mastery</a:t>
            </a:r>
            <a:endParaRPr lang="en-US" sz="1600" dirty="0"/>
          </a:p>
        </p:txBody>
      </p:sp>
      <p:pic>
        <p:nvPicPr>
          <p:cNvPr id="8" name="Image 1" descr="https://kimi-img.moonshot.cn/pub/slides/slides_tmpl/image/25-08-27-19:57:58-d2nf5hh8bjvh7rlivtt0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3695" y="-43180"/>
            <a:ext cx="4218305" cy="2127885"/>
          </a:xfrm>
          <a:prstGeom prst="rect">
            <a:avLst/>
          </a:prstGeom>
        </p:spPr>
      </p:pic>
      <p:pic>
        <p:nvPicPr>
          <p:cNvPr id="9" name="Image 2" descr="https://kimi-img.moonshot.cn/pub/slides/slides_tmpl/image/25-08-27-19:57:58-d2nf5hh8bjvh7rlivtt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9820" y="2460625"/>
            <a:ext cx="2109470" cy="1456690"/>
          </a:xfrm>
          <a:prstGeom prst="rect">
            <a:avLst/>
          </a:prstGeom>
        </p:spPr>
      </p:pic>
      <p:pic>
        <p:nvPicPr>
          <p:cNvPr id="10" name="Image 3" descr="https://kimi-img.moonshot.cn/pub/slides/slides_tmpl/image/25-08-27-19:57:58-d2nf5hh8bjvh7rlivtu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425" y="2460625"/>
            <a:ext cx="2109470" cy="1456690"/>
          </a:xfrm>
          <a:prstGeom prst="rect">
            <a:avLst/>
          </a:prstGeom>
        </p:spPr>
      </p:pic>
      <p:pic>
        <p:nvPicPr>
          <p:cNvPr id="11" name="Image 4" descr="https://kimi-img.moonshot.cn/pub/slides/slides_tmpl/image/25-08-27-19:57:58-d2nf5hh8bjvh7rlivtug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4125" y="2460625"/>
            <a:ext cx="2109470" cy="1456690"/>
          </a:xfrm>
          <a:prstGeom prst="rect">
            <a:avLst/>
          </a:prstGeom>
        </p:spPr>
      </p:pic>
      <p:sp>
        <p:nvSpPr>
          <p:cNvPr id="12" name="Text 5"/>
          <p:cNvSpPr/>
          <p:nvPr/>
        </p:nvSpPr>
        <p:spPr>
          <a:xfrm>
            <a:off x="744855" y="4321175"/>
            <a:ext cx="3580130" cy="18999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ACE v4.2 demonstrates professional-level capabilities across software engineering, advanced mathematics, creative writing, game development, and strategic planning.</a:t>
            </a:r>
            <a:endParaRPr lang="en-US" sz="1600" dirty="0"/>
          </a:p>
        </p:txBody>
      </p:sp>
      <p:sp>
        <p:nvSpPr>
          <p:cNvPr id="13" name="Text 6"/>
          <p:cNvSpPr/>
          <p:nvPr/>
        </p:nvSpPr>
        <p:spPr>
          <a:xfrm>
            <a:off x="4418330" y="4321175"/>
            <a:ext cx="3580130" cy="18999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system enables cross-domain synthesis, allowing insights from one field to inform solutions in another through analogical reasoning.</a:t>
            </a:r>
            <a:endParaRPr lang="en-US" sz="1600" dirty="0"/>
          </a:p>
        </p:txBody>
      </p:sp>
      <p:sp>
        <p:nvSpPr>
          <p:cNvPr id="14" name="Text 7"/>
          <p:cNvSpPr/>
          <p:nvPr/>
        </p:nvSpPr>
        <p:spPr>
          <a:xfrm>
            <a:off x="8056880" y="4321175"/>
            <a:ext cx="3580130" cy="18999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ACE v4.2 provides comprehensive understanding by integrating knowledge from multiple domains, ensuring thorough and reliable solutions.</a:t>
            </a:r>
            <a:endParaRPr lang="en-US" sz="1600" dirty="0"/>
          </a:p>
        </p:txBody>
      </p:sp>
      <p:sp>
        <p:nvSpPr>
          <p:cNvPr id="15" name="Shape 8"/>
          <p:cNvSpPr/>
          <p:nvPr/>
        </p:nvSpPr>
        <p:spPr>
          <a:xfrm>
            <a:off x="795020" y="4196080"/>
            <a:ext cx="3771265" cy="0"/>
          </a:xfrm>
          <a:prstGeom prst="line">
            <a:avLst/>
          </a:prstGeom>
          <a:noFill/>
          <a:ln w="3175">
            <a:gradFill rotWithShape="1" flip="none">
              <a:gsLst>
                <a:gs pos="0">
                  <a:srgbClr val="000000"/>
                </a:gs>
                <a:gs pos="53000">
                  <a:srgbClr val="595959"/>
                </a:gs>
                <a:gs pos="100000">
                  <a:srgbClr val="000000"/>
                </a:gs>
              </a:gsLst>
              <a:lin ang="10800000" scaled="1"/>
            </a:gradFill>
            <a:prstDash val="solid"/>
            <a:headEnd type="none"/>
            <a:tailEnd type="none"/>
          </a:ln>
        </p:spPr>
      </p:sp>
      <p:sp>
        <p:nvSpPr>
          <p:cNvPr id="16" name="Shape 9"/>
          <p:cNvSpPr/>
          <p:nvPr/>
        </p:nvSpPr>
        <p:spPr>
          <a:xfrm>
            <a:off x="4498975" y="4196080"/>
            <a:ext cx="3926205" cy="0"/>
          </a:xfrm>
          <a:prstGeom prst="line">
            <a:avLst/>
          </a:prstGeom>
          <a:noFill/>
          <a:ln w="3175">
            <a:gradFill rotWithShape="1" flip="none">
              <a:gsLst>
                <a:gs pos="0">
                  <a:srgbClr val="000000"/>
                </a:gs>
                <a:gs pos="53000">
                  <a:srgbClr val="595959"/>
                </a:gs>
                <a:gs pos="100000">
                  <a:srgbClr val="000000"/>
                </a:gs>
              </a:gsLst>
              <a:lin ang="10800000" scaled="1"/>
            </a:gradFill>
            <a:prstDash val="solid"/>
            <a:headEnd type="none"/>
            <a:tailEnd type="none"/>
          </a:ln>
        </p:spPr>
      </p:sp>
      <p:sp>
        <p:nvSpPr>
          <p:cNvPr id="17" name="Shape 10"/>
          <p:cNvSpPr/>
          <p:nvPr/>
        </p:nvSpPr>
        <p:spPr>
          <a:xfrm>
            <a:off x="8101330" y="4196080"/>
            <a:ext cx="3911600" cy="0"/>
          </a:xfrm>
          <a:prstGeom prst="line">
            <a:avLst/>
          </a:prstGeom>
          <a:noFill/>
          <a:ln w="3175">
            <a:gradFill rotWithShape="1" flip="none">
              <a:gsLst>
                <a:gs pos="0">
                  <a:srgbClr val="000000"/>
                </a:gs>
                <a:gs pos="53000">
                  <a:srgbClr val="595959"/>
                </a:gs>
                <a:gs pos="100000">
                  <a:srgbClr val="000000"/>
                </a:gs>
              </a:gsLst>
              <a:lin ang="10800000" scaled="1"/>
            </a:gradFill>
            <a:prstDash val="solid"/>
            <a:headEnd type="none"/>
            <a:tailEnd type="none"/>
          </a:ln>
        </p:spPr>
      </p:sp>
      <p:sp>
        <p:nvSpPr>
          <p:cNvPr id="18" name="Text 11"/>
          <p:cNvSpPr/>
          <p:nvPr/>
        </p:nvSpPr>
        <p:spPr>
          <a:xfrm>
            <a:off x="927735" y="3401695"/>
            <a:ext cx="3171825" cy="8089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Professional-Level Expertise</a:t>
            </a:r>
            <a:endParaRPr lang="en-US" sz="1600" dirty="0"/>
          </a:p>
        </p:txBody>
      </p:sp>
      <p:sp>
        <p:nvSpPr>
          <p:cNvPr id="19" name="Text 12"/>
          <p:cNvSpPr/>
          <p:nvPr/>
        </p:nvSpPr>
        <p:spPr>
          <a:xfrm>
            <a:off x="4610735" y="3401695"/>
            <a:ext cx="3171825" cy="8089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Cross-Domain Synthesis</a:t>
            </a:r>
            <a:endParaRPr lang="en-US" sz="1600" dirty="0"/>
          </a:p>
        </p:txBody>
      </p:sp>
      <p:sp>
        <p:nvSpPr>
          <p:cNvPr id="20" name="Text 13"/>
          <p:cNvSpPr/>
          <p:nvPr/>
        </p:nvSpPr>
        <p:spPr>
          <a:xfrm>
            <a:off x="8239760" y="3401695"/>
            <a:ext cx="3171825" cy="8089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Comprehensive Understanding</a:t>
            </a:r>
            <a:endParaRPr lang="en-US" sz="1600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flipV="1">
            <a:off x="0" y="640715"/>
            <a:ext cx="9633585" cy="1205230"/>
          </a:xfrm>
          <a:prstGeom prst="rect">
            <a:avLst/>
          </a:prstGeom>
          <a:solidFill>
            <a:srgbClr val="0D0D0D"/>
          </a:solidFill>
          <a:ln/>
        </p:spPr>
      </p:sp>
      <p:sp>
        <p:nvSpPr>
          <p:cNvPr id="3" name="Text 1"/>
          <p:cNvSpPr/>
          <p:nvPr/>
        </p:nvSpPr>
        <p:spPr>
          <a:xfrm>
            <a:off x="0" y="640715"/>
            <a:ext cx="9633585" cy="12052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3422015" y="3077210"/>
            <a:ext cx="2568575" cy="28917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system explores 20+ solution pathways simultaneously through Tree of Thought methodology, ensuring thorough analysis.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93345" y="733425"/>
            <a:ext cx="9337040" cy="8985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r" indent="0" marL="0">
              <a:lnSpc>
                <a:spcPct val="120000"/>
              </a:lnSpc>
              <a:buNone/>
            </a:pPr>
            <a:r>
              <a:rPr lang="en-US" sz="40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Tree of Thought Expansion</a:t>
            </a: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268720" y="3077210"/>
            <a:ext cx="2568575" cy="289179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Branches are evaluated, pruned, and refined iteratively. This ensures the system identifies the best possible solutions while managing computational complexity.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3409950" y="2390140"/>
            <a:ext cx="2858770" cy="419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b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Simultaneous Pathways</a:t>
            </a:r>
            <a:endParaRPr lang="en-US" sz="1600" dirty="0"/>
          </a:p>
        </p:txBody>
      </p:sp>
      <p:sp>
        <p:nvSpPr>
          <p:cNvPr id="8" name="Shape 6"/>
          <p:cNvSpPr/>
          <p:nvPr/>
        </p:nvSpPr>
        <p:spPr>
          <a:xfrm>
            <a:off x="-635" y="0"/>
            <a:ext cx="12193270" cy="428625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9" name="Text 7"/>
          <p:cNvSpPr/>
          <p:nvPr/>
        </p:nvSpPr>
        <p:spPr>
          <a:xfrm>
            <a:off x="-635" y="0"/>
            <a:ext cx="12193270" cy="4286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356350" y="2390140"/>
            <a:ext cx="2480945" cy="4191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b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Iterative Refinement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288925" y="150495"/>
            <a:ext cx="127000" cy="127000"/>
          </a:xfrm>
          <a:prstGeom prst="mathPlus">
            <a:avLst>
              <a:gd name="adj1" fmla="val 0"/>
            </a:avLst>
          </a:prstGeom>
          <a:solidFill>
            <a:srgbClr val="FFFFFF"/>
          </a:solidFill>
          <a:ln w="19050">
            <a:solidFill>
              <a:srgbClr val="FFFFF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288925" y="150495"/>
            <a:ext cx="127000" cy="1270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10349230" y="610235"/>
            <a:ext cx="1409700" cy="1409700"/>
          </a:xfrm>
          <a:prstGeom prst="mathPlus">
            <a:avLst>
              <a:gd name="adj1" fmla="val 0"/>
            </a:avLst>
          </a:prstGeom>
          <a:solidFill>
            <a:srgbClr val="00000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349230" y="610235"/>
            <a:ext cx="1409700" cy="140970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15" name="Image 0" descr="https://kimi-img.moonshot.cn/pub/slides/slides_tmpl/image/25-08-27-19:57:56-d2nf5h18bjvh7rlivtk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2484120"/>
            <a:ext cx="3267710" cy="3273425"/>
          </a:xfrm>
          <a:prstGeom prst="rect">
            <a:avLst/>
          </a:prstGeom>
        </p:spPr>
      </p:pic>
      <p:pic>
        <p:nvPicPr>
          <p:cNvPr id="16" name="Image 1" descr="https://kimi-img.moonshot.cn/pub/slides/slides_tmpl/image/25-08-27-19:57:56-d2nf5h18bjvh7rlivtk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4925" y="2494915"/>
            <a:ext cx="3267710" cy="3261360"/>
          </a:xfrm>
          <a:prstGeom prst="rect">
            <a:avLst/>
          </a:prstGeom>
        </p:spPr>
      </p:pic>
      <p:sp>
        <p:nvSpPr>
          <p:cNvPr id="17" name="Shape 13"/>
          <p:cNvSpPr/>
          <p:nvPr/>
        </p:nvSpPr>
        <p:spPr>
          <a:xfrm>
            <a:off x="-8890" y="6414135"/>
            <a:ext cx="12192635" cy="573405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18" name="Text 14"/>
          <p:cNvSpPr/>
          <p:nvPr/>
        </p:nvSpPr>
        <p:spPr>
          <a:xfrm>
            <a:off x="-8890" y="6414135"/>
            <a:ext cx="12192635" cy="5734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294370" y="0"/>
            <a:ext cx="3897630" cy="1323975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8294370" y="0"/>
            <a:ext cx="3897630" cy="13239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9525" y="-18415"/>
            <a:ext cx="8302625" cy="687705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-9525" y="-18415"/>
            <a:ext cx="8302625" cy="68770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28650" y="258445"/>
            <a:ext cx="4588510" cy="706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Micro-Agent Swarms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49605" y="2360930"/>
            <a:ext cx="3331845" cy="164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120,000 specialized micro-agents provide granular processing capabilities, enabling detailed analysis of complex problems.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4430395" y="2360930"/>
            <a:ext cx="3331845" cy="164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Micro-agents decompose problems into manageable components, ensuring thorough analysis and comprehensive understanding.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4430395" y="4766310"/>
            <a:ext cx="3331845" cy="164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Micro-agents report to council members, ensuring efficient integration of insights into the overall reasoning process.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49605" y="4799330"/>
            <a:ext cx="3331845" cy="164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collective intelligence of micro-agents enhances the system's analytical depth, providing insights that would be missed by a single agent.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598930" y="1818640"/>
            <a:ext cx="2342515" cy="571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r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Granular Processing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-9525" y="1984375"/>
            <a:ext cx="1012190" cy="244475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13" name="Text 11"/>
          <p:cNvSpPr/>
          <p:nvPr/>
        </p:nvSpPr>
        <p:spPr>
          <a:xfrm>
            <a:off x="-9525" y="1984375"/>
            <a:ext cx="1012190" cy="2444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4427855" y="1818640"/>
            <a:ext cx="2342515" cy="571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Problem Decomposition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256780" y="1984375"/>
            <a:ext cx="1037590" cy="244475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16" name="Text 14"/>
          <p:cNvSpPr/>
          <p:nvPr/>
        </p:nvSpPr>
        <p:spPr>
          <a:xfrm>
            <a:off x="7256780" y="1984375"/>
            <a:ext cx="1037590" cy="2444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4427855" y="4243070"/>
            <a:ext cx="2342515" cy="571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Efficient Integration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256780" y="4408805"/>
            <a:ext cx="1037590" cy="244475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19" name="Text 17"/>
          <p:cNvSpPr/>
          <p:nvPr/>
        </p:nvSpPr>
        <p:spPr>
          <a:xfrm>
            <a:off x="7256780" y="4408805"/>
            <a:ext cx="1037590" cy="2444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598930" y="4275455"/>
            <a:ext cx="2342515" cy="571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r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Collective Intelligence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-9525" y="4441190"/>
            <a:ext cx="1012190" cy="244475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22" name="Text 20"/>
          <p:cNvSpPr/>
          <p:nvPr/>
        </p:nvSpPr>
        <p:spPr>
          <a:xfrm>
            <a:off x="-9525" y="4441190"/>
            <a:ext cx="1012190" cy="2444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3981450" y="4002405"/>
            <a:ext cx="259715" cy="259715"/>
          </a:xfrm>
          <a:prstGeom prst="mathPlus">
            <a:avLst>
              <a:gd name="adj1" fmla="val 0"/>
            </a:avLst>
          </a:prstGeom>
          <a:solidFill>
            <a:srgbClr val="FFFFFF"/>
          </a:solidFill>
          <a:ln w="19050">
            <a:solidFill>
              <a:srgbClr val="404040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3981450" y="4002405"/>
            <a:ext cx="259715" cy="2597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12127230" y="-23495"/>
            <a:ext cx="76200" cy="6881495"/>
          </a:xfrm>
          <a:prstGeom prst="rect">
            <a:avLst/>
          </a:prstGeom>
          <a:gradFill rotWithShape="1" flip="none">
            <a:gsLst>
              <a:gs pos="0">
                <a:srgbClr val="000000"/>
              </a:gs>
              <a:gs pos="95000">
                <a:srgbClr val="262626"/>
              </a:gs>
              <a:gs pos="100000">
                <a:srgbClr val="262626"/>
              </a:gs>
            </a:gsLst>
            <a:lin ang="16800000" scaled="1"/>
          </a:gradFill>
          <a:ln/>
        </p:spPr>
      </p:sp>
      <p:sp>
        <p:nvSpPr>
          <p:cNvPr id="26" name="Text 24"/>
          <p:cNvSpPr/>
          <p:nvPr/>
        </p:nvSpPr>
        <p:spPr>
          <a:xfrm>
            <a:off x="12127230" y="-23495"/>
            <a:ext cx="76200" cy="68814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 rot="5400000">
            <a:off x="4109085" y="-2861945"/>
            <a:ext cx="76200" cy="8294370"/>
          </a:xfrm>
          <a:prstGeom prst="rect">
            <a:avLst/>
          </a:prstGeom>
          <a:gradFill rotWithShape="1" flip="none">
            <a:gsLst>
              <a:gs pos="0">
                <a:srgbClr val="000000"/>
              </a:gs>
              <a:gs pos="95000">
                <a:srgbClr val="262626"/>
              </a:gs>
              <a:gs pos="100000">
                <a:srgbClr val="262626"/>
              </a:gs>
            </a:gsLst>
            <a:lin ang="16800000" scaled="1"/>
          </a:gradFill>
          <a:ln/>
        </p:spPr>
      </p:sp>
      <p:sp>
        <p:nvSpPr>
          <p:cNvPr id="28" name="Text 26"/>
          <p:cNvSpPr/>
          <p:nvPr/>
        </p:nvSpPr>
        <p:spPr>
          <a:xfrm rot="5400000">
            <a:off x="4109085" y="-2861945"/>
            <a:ext cx="76200" cy="82943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 rot="5400000">
            <a:off x="6063615" y="738505"/>
            <a:ext cx="76200" cy="12174855"/>
          </a:xfrm>
          <a:prstGeom prst="rect">
            <a:avLst/>
          </a:prstGeom>
          <a:gradFill rotWithShape="1" flip="none">
            <a:gsLst>
              <a:gs pos="0">
                <a:srgbClr val="000000"/>
              </a:gs>
              <a:gs pos="95000">
                <a:srgbClr val="262626"/>
              </a:gs>
              <a:gs pos="100000">
                <a:srgbClr val="262626"/>
              </a:gs>
            </a:gsLst>
            <a:lin ang="16800000" scaled="1"/>
          </a:gradFill>
          <a:ln/>
        </p:spPr>
      </p:sp>
      <p:sp>
        <p:nvSpPr>
          <p:cNvPr id="30" name="Text 28"/>
          <p:cNvSpPr/>
          <p:nvPr/>
        </p:nvSpPr>
        <p:spPr>
          <a:xfrm rot="5400000">
            <a:off x="6063615" y="738505"/>
            <a:ext cx="76200" cy="121748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31" name="Image 0" descr="https://kimi-img.moonshot.cn/pub/slides/slides_tmpl/image/25-08-27-19:57:59-d2nf5hp8bjvh7rlivu7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43925" y="1514475"/>
            <a:ext cx="3334385" cy="508381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58-d2nf5hh8bjvh7rlivts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335" y="1548765"/>
            <a:ext cx="4718050" cy="531558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4445" y="62865"/>
            <a:ext cx="4717415" cy="148399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-4445" y="62865"/>
            <a:ext cx="4717415" cy="14839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481955" y="1177290"/>
            <a:ext cx="5952490" cy="8661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ACE v4.2 explicitly quantifies uncertainty through probabilistic reasoning, ensuring users understand the reliability of outputs.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7830185" y="869950"/>
            <a:ext cx="2247900" cy="0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7" name="Text 4"/>
          <p:cNvSpPr/>
          <p:nvPr/>
        </p:nvSpPr>
        <p:spPr>
          <a:xfrm>
            <a:off x="5467350" y="670560"/>
            <a:ext cx="234823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Probabilistic Reasoning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443220" y="3003550"/>
            <a:ext cx="5952490" cy="8661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system calculates confidence levels for each output, providing users with a clear understanding of the reliability of the information.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481955" y="2499360"/>
            <a:ext cx="234823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Confidence Levels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481955" y="4875530"/>
            <a:ext cx="5952490" cy="8661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ACE v4.2 adjusts its recommendations based on the reliability of available information and the stakes involved, ensuring users make informed decisions.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481955" y="4373880"/>
            <a:ext cx="234823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Adaptive Recommendations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863205" y="2713355"/>
            <a:ext cx="2240280" cy="0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13" name="Shape 10"/>
          <p:cNvSpPr/>
          <p:nvPr/>
        </p:nvSpPr>
        <p:spPr>
          <a:xfrm>
            <a:off x="7839710" y="4596130"/>
            <a:ext cx="2252980" cy="0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14" name="Text 11"/>
          <p:cNvSpPr/>
          <p:nvPr/>
        </p:nvSpPr>
        <p:spPr>
          <a:xfrm>
            <a:off x="273050" y="471170"/>
            <a:ext cx="4300220" cy="1287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32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Uncertainty Quantification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4711065" y="46355"/>
            <a:ext cx="0" cy="6831330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16" name="Shape 13"/>
          <p:cNvSpPr/>
          <p:nvPr/>
        </p:nvSpPr>
        <p:spPr>
          <a:xfrm rot="5400000">
            <a:off x="6036945" y="-6035675"/>
            <a:ext cx="147955" cy="12231370"/>
          </a:xfrm>
          <a:prstGeom prst="rect">
            <a:avLst/>
          </a:prstGeom>
          <a:solidFill>
            <a:srgbClr val="1C1C1C"/>
          </a:solidFill>
          <a:ln/>
        </p:spPr>
      </p:sp>
      <p:sp>
        <p:nvSpPr>
          <p:cNvPr id="17" name="Text 14"/>
          <p:cNvSpPr/>
          <p:nvPr/>
        </p:nvSpPr>
        <p:spPr>
          <a:xfrm rot="5400000">
            <a:off x="6036945" y="-6035675"/>
            <a:ext cx="147955" cy="122313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4717415" y="6331585"/>
            <a:ext cx="7508875" cy="532765"/>
          </a:xfrm>
          <a:prstGeom prst="rect">
            <a:avLst/>
          </a:prstGeom>
          <a:solidFill>
            <a:srgbClr val="101010"/>
          </a:solidFill>
          <a:ln/>
        </p:spPr>
      </p:sp>
      <p:sp>
        <p:nvSpPr>
          <p:cNvPr id="19" name="Text 16"/>
          <p:cNvSpPr/>
          <p:nvPr/>
        </p:nvSpPr>
        <p:spPr>
          <a:xfrm>
            <a:off x="4717415" y="6331585"/>
            <a:ext cx="7508875" cy="5327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0" name="Image 1" descr="https://kimi-img.moonshot.cn/pub/slides/slides_tmpl/image/25-08-27-19:57:58-d2nf5hh8bjvh7rlivtr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5755" y="504190"/>
            <a:ext cx="1164590" cy="731520"/>
          </a:xfrm>
          <a:prstGeom prst="rect">
            <a:avLst/>
          </a:prstGeom>
        </p:spPr>
      </p:pic>
      <p:pic>
        <p:nvPicPr>
          <p:cNvPr id="21" name="Image 2" descr="https://kimi-img.moonshot.cn/pub/slides/slides_tmpl/image/25-08-27-19:57:58-d2nf5hh8bjvh7rlivtq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755" y="2350770"/>
            <a:ext cx="1164590" cy="731520"/>
          </a:xfrm>
          <a:prstGeom prst="rect">
            <a:avLst/>
          </a:prstGeom>
        </p:spPr>
      </p:pic>
      <p:pic>
        <p:nvPicPr>
          <p:cNvPr id="22" name="Image 3" descr="https://kimi-img.moonshot.cn/pub/slides/slides_tmpl/image/25-08-27-19:57:58-d2nf5hh8bjvh7rlivtr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755" y="4217670"/>
            <a:ext cx="1164590" cy="73152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4605" y="-22860"/>
            <a:ext cx="12195810" cy="6880860"/>
          </a:xfrm>
          <a:prstGeom prst="rect">
            <a:avLst/>
          </a:prstGeom>
          <a:gradFill rotWithShape="1" flip="none">
            <a:gsLst>
              <a:gs pos="0">
                <a:srgbClr val="000000"/>
              </a:gs>
              <a:gs pos="100000">
                <a:srgbClr val="000000"/>
              </a:gs>
            </a:gsLst>
            <a:lin ang="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-14605" y="-22860"/>
            <a:ext cx="12195810" cy="68808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14605" y="-22225"/>
            <a:ext cx="12197080" cy="1624330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>
                <a:alpha val="23922"/>
              </a:srgbClr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-14605" y="-22225"/>
            <a:ext cx="12197080" cy="1624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4532630" y="1615440"/>
            <a:ext cx="7649845" cy="5241925"/>
          </a:xfrm>
          <a:prstGeom prst="rect">
            <a:avLst/>
          </a:prstGeom>
          <a:solidFill>
            <a:srgbClr val="FFFFFF"/>
          </a:solidFill>
          <a:ln w="19050">
            <a:solidFill>
              <a:srgbClr val="FFFFFF">
                <a:alpha val="23922"/>
              </a:srgbClr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4532630" y="1615440"/>
            <a:ext cx="7649845" cy="52419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463540" y="3544570"/>
            <a:ext cx="2850515" cy="24517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system identifies potential breakthrough insights through pattern recognition across multiple domains, ensuring novel connections are detected.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9055735" y="3544570"/>
            <a:ext cx="2850515" cy="24517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ACE v4.2 evaluates the significance of new insights, ensuring breakthrough findings are presented with appropriate context and skepticism.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5463540" y="2771775"/>
            <a:ext cx="2205355" cy="7023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Pattern Recognition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9055735" y="2771775"/>
            <a:ext cx="2205355" cy="7023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Significance Evaluation</a:t>
            </a:r>
            <a:endParaRPr lang="en-US" sz="1600" dirty="0"/>
          </a:p>
        </p:txBody>
      </p:sp>
      <p:sp>
        <p:nvSpPr>
          <p:cNvPr id="12" name="Text 10"/>
          <p:cNvSpPr/>
          <p:nvPr/>
        </p:nvSpPr>
        <p:spPr>
          <a:xfrm>
            <a:off x="552450" y="394970"/>
            <a:ext cx="8476615" cy="6610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Breakthrough Detection</a:t>
            </a: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-14605" y="1386205"/>
            <a:ext cx="12207240" cy="21717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14" name="Text 12"/>
          <p:cNvSpPr/>
          <p:nvPr/>
        </p:nvSpPr>
        <p:spPr>
          <a:xfrm>
            <a:off x="-14605" y="1386205"/>
            <a:ext cx="12207240" cy="2171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1025505" y="1433830"/>
            <a:ext cx="98740" cy="9842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6" name="Text 14"/>
          <p:cNvSpPr/>
          <p:nvPr/>
        </p:nvSpPr>
        <p:spPr>
          <a:xfrm>
            <a:off x="11025505" y="1433830"/>
            <a:ext cx="98740" cy="984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1184415" y="1433830"/>
            <a:ext cx="98740" cy="9842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18" name="Text 16"/>
          <p:cNvSpPr/>
          <p:nvPr/>
        </p:nvSpPr>
        <p:spPr>
          <a:xfrm>
            <a:off x="11184415" y="1433830"/>
            <a:ext cx="98740" cy="984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11343325" y="1433830"/>
            <a:ext cx="98740" cy="98425"/>
          </a:xfrm>
          <a:prstGeom prst="ellipse">
            <a:avLst/>
          </a:prstGeom>
          <a:solidFill>
            <a:srgbClr val="FFFFFF"/>
          </a:solidFill>
          <a:ln/>
        </p:spPr>
      </p:sp>
      <p:sp>
        <p:nvSpPr>
          <p:cNvPr id="20" name="Text 18"/>
          <p:cNvSpPr/>
          <p:nvPr/>
        </p:nvSpPr>
        <p:spPr>
          <a:xfrm>
            <a:off x="11343325" y="1433830"/>
            <a:ext cx="98740" cy="984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1" name="Image 0" descr="https://kimi-img.moonshot.cn/pub/slides/slides_tmpl/image/25-08-27-19:57:55-d2nf5gp8bjvh7rlivth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4605" y="1602105"/>
            <a:ext cx="4547870" cy="5010785"/>
          </a:xfrm>
          <a:prstGeom prst="rect">
            <a:avLst/>
          </a:prstGeom>
        </p:spPr>
      </p:pic>
      <p:pic>
        <p:nvPicPr>
          <p:cNvPr id="22" name="Image 1" descr="https://kimi-img.moonshot.cn/pub/slides/slides_tmpl/image/25-08-27-19:57:55-d2nf5gp8bjvh7rlivtf0.png">    </p:cNvPr>
          <p:cNvPicPr>
            <a:picLocks noChangeAspect="1"/>
          </p:cNvPicPr>
          <p:nvPr/>
        </p:nvPicPr>
        <p:blipFill>
          <a:blip r:embed="rId2"/>
          <a:srcRect l="0" r="0" t="11374" b="0"/>
          <a:stretch/>
        </p:blipFill>
        <p:spPr>
          <a:xfrm>
            <a:off x="4658360" y="2928620"/>
            <a:ext cx="1426210" cy="3112135"/>
          </a:xfrm>
          <a:prstGeom prst="rect">
            <a:avLst/>
          </a:prstGeom>
        </p:spPr>
      </p:pic>
      <p:pic>
        <p:nvPicPr>
          <p:cNvPr id="23" name="Image 2" descr="https://kimi-img.moonshot.cn/pub/slides/slides_tmpl/image/25-08-27-19:57:55-d2nf5gp8bjvh7rlivtg0.png">    </p:cNvPr>
          <p:cNvPicPr>
            <a:picLocks noChangeAspect="1"/>
          </p:cNvPicPr>
          <p:nvPr/>
        </p:nvPicPr>
        <p:blipFill>
          <a:blip r:embed="rId3"/>
          <a:srcRect l="0" r="0" t="11374" b="0"/>
          <a:stretch/>
        </p:blipFill>
        <p:spPr>
          <a:xfrm>
            <a:off x="8202295" y="2928620"/>
            <a:ext cx="1463040" cy="311213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gradFill rotWithShape="1" flip="none">
            <a:gsLst>
              <a:gs pos="0">
                <a:srgbClr val="F6F8FD"/>
              </a:gs>
              <a:gs pos="100000">
                <a:srgbClr val="BEBEBE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19:57:52-d2nf5g18bjvh7rlivt90.png">    </p:cNvPr>
          <p:cNvPicPr>
            <a:picLocks noChangeAspect="1"/>
          </p:cNvPicPr>
          <p:nvPr/>
        </p:nvPicPr>
        <p:blipFill>
          <a:blip r:embed="rId1"/>
          <a:srcRect l="20534" r="0" t="0" b="0"/>
          <a:stretch/>
        </p:blipFill>
        <p:spPr>
          <a:xfrm>
            <a:off x="1087120" y="-23495"/>
            <a:ext cx="3194685" cy="68580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6" name="Text 3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524625" y="4012565"/>
            <a:ext cx="4441825" cy="13817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Implementation Guide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765415" y="1823085"/>
            <a:ext cx="1781810" cy="13309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9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07</a:t>
            </a:r>
            <a:endParaRPr lang="en-US" sz="1600" dirty="0"/>
          </a:p>
        </p:txBody>
      </p:sp>
      <p:pic>
        <p:nvPicPr>
          <p:cNvPr id="9" name="Image 1" descr="https://kimi-img.moonshot.cn/pub/slides/slides_tmpl/image/25-08-27-19:57:52-d2nf5g18bjvh7rlivta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20" y="2077085"/>
            <a:ext cx="2712720" cy="2670175"/>
          </a:xfrm>
          <a:prstGeom prst="rect">
            <a:avLst/>
          </a:prstGeom>
        </p:spPr>
      </p:pic>
      <p:pic>
        <p:nvPicPr>
          <p:cNvPr id="10" name="Image 2" descr="https://kimi-img.moonshot.cn/pub/slides/slides_tmpl/image/25-08-27-19:57:52-d2nf5g18bjvh7rlivt9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590" y="2077085"/>
            <a:ext cx="920750" cy="33528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10800000">
            <a:off x="12190095" y="1514475"/>
            <a:ext cx="0" cy="5351145"/>
          </a:xfrm>
          <a:prstGeom prst="line">
            <a:avLst/>
          </a:prstGeom>
          <a:noFill/>
          <a:ln w="19050">
            <a:gradFill rotWithShape="1" flip="none">
              <a:gsLst>
                <a:gs pos="0">
                  <a:srgbClr val="404040"/>
                </a:gs>
                <a:gs pos="83000">
                  <a:srgbClr val="000000"/>
                </a:gs>
                <a:gs pos="100000">
                  <a:srgbClr val="000000"/>
                </a:gs>
              </a:gsLst>
              <a:lin ang="5340000" scaled="1"/>
            </a:gradFill>
            <a:prstDash val="solid"/>
            <a:headEnd type="none"/>
            <a:tailEnd type="none"/>
          </a:ln>
        </p:spPr>
      </p:sp>
      <p:sp>
        <p:nvSpPr>
          <p:cNvPr id="3" name="Shape 1"/>
          <p:cNvSpPr/>
          <p:nvPr/>
        </p:nvSpPr>
        <p:spPr>
          <a:xfrm rot="10800000">
            <a:off x="11835130" y="1514475"/>
            <a:ext cx="0" cy="5351145"/>
          </a:xfrm>
          <a:prstGeom prst="line">
            <a:avLst/>
          </a:prstGeom>
          <a:noFill/>
          <a:ln w="19050">
            <a:gradFill rotWithShape="1" flip="none">
              <a:gsLst>
                <a:gs pos="0">
                  <a:srgbClr val="404040"/>
                </a:gs>
                <a:gs pos="83000">
                  <a:srgbClr val="000000"/>
                </a:gs>
                <a:gs pos="100000">
                  <a:srgbClr val="000000"/>
                </a:gs>
              </a:gsLst>
              <a:lin ang="5340000" scaled="1"/>
            </a:gradFill>
            <a:prstDash val="solid"/>
            <a:headEnd type="none"/>
            <a:tailEnd type="none"/>
          </a:ln>
        </p:spPr>
      </p:sp>
      <p:sp>
        <p:nvSpPr>
          <p:cNvPr id="4" name="Shape 2"/>
          <p:cNvSpPr/>
          <p:nvPr/>
        </p:nvSpPr>
        <p:spPr>
          <a:xfrm rot="10800000">
            <a:off x="6431915" y="1514475"/>
            <a:ext cx="0" cy="5351145"/>
          </a:xfrm>
          <a:prstGeom prst="line">
            <a:avLst/>
          </a:prstGeom>
          <a:noFill/>
          <a:ln w="19050">
            <a:gradFill rotWithShape="1" flip="none">
              <a:gsLst>
                <a:gs pos="0">
                  <a:srgbClr val="404040"/>
                </a:gs>
                <a:gs pos="83000">
                  <a:srgbClr val="000000"/>
                </a:gs>
                <a:gs pos="100000">
                  <a:srgbClr val="000000"/>
                </a:gs>
              </a:gsLst>
              <a:lin ang="5340000" scaled="1"/>
            </a:gra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 rot="10800000">
            <a:off x="5759450" y="1514475"/>
            <a:ext cx="0" cy="5351145"/>
          </a:xfrm>
          <a:prstGeom prst="line">
            <a:avLst/>
          </a:prstGeom>
          <a:noFill/>
          <a:ln w="19050">
            <a:gradFill rotWithShape="1" flip="none">
              <a:gsLst>
                <a:gs pos="0">
                  <a:srgbClr val="404040"/>
                </a:gs>
                <a:gs pos="83000">
                  <a:srgbClr val="000000"/>
                </a:gs>
                <a:gs pos="100000">
                  <a:srgbClr val="000000"/>
                </a:gs>
              </a:gsLst>
              <a:lin ang="5340000" scaled="1"/>
            </a:gradFill>
            <a:prstDash val="solid"/>
            <a:headEnd type="none"/>
            <a:tailEnd type="none"/>
          </a:ln>
        </p:spPr>
      </p:sp>
      <p:sp>
        <p:nvSpPr>
          <p:cNvPr id="6" name="Shape 4"/>
          <p:cNvSpPr/>
          <p:nvPr/>
        </p:nvSpPr>
        <p:spPr>
          <a:xfrm rot="10800000">
            <a:off x="353695" y="1514475"/>
            <a:ext cx="0" cy="5351145"/>
          </a:xfrm>
          <a:prstGeom prst="line">
            <a:avLst/>
          </a:prstGeom>
          <a:noFill/>
          <a:ln w="19050">
            <a:gradFill rotWithShape="1" flip="none">
              <a:gsLst>
                <a:gs pos="0">
                  <a:srgbClr val="404040"/>
                </a:gs>
                <a:gs pos="83000">
                  <a:srgbClr val="000000"/>
                </a:gs>
                <a:gs pos="100000">
                  <a:srgbClr val="000000"/>
                </a:gs>
              </a:gsLst>
              <a:lin ang="5340000" scaled="1"/>
            </a:gradFill>
            <a:prstDash val="solid"/>
            <a:headEnd type="none"/>
            <a:tailEnd type="none"/>
          </a:ln>
        </p:spPr>
      </p:sp>
      <p:sp>
        <p:nvSpPr>
          <p:cNvPr id="7" name="Shape 5"/>
          <p:cNvSpPr/>
          <p:nvPr/>
        </p:nvSpPr>
        <p:spPr>
          <a:xfrm rot="10800000">
            <a:off x="0" y="1514475"/>
            <a:ext cx="0" cy="5351145"/>
          </a:xfrm>
          <a:prstGeom prst="line">
            <a:avLst/>
          </a:prstGeom>
          <a:noFill/>
          <a:ln w="19050">
            <a:gradFill rotWithShape="1" flip="none">
              <a:gsLst>
                <a:gs pos="0">
                  <a:srgbClr val="404040"/>
                </a:gs>
                <a:gs pos="83000">
                  <a:srgbClr val="000000"/>
                </a:gs>
                <a:gs pos="100000">
                  <a:srgbClr val="000000"/>
                </a:gs>
              </a:gsLst>
              <a:lin ang="5340000" scaled="1"/>
            </a:gradFill>
            <a:prstDash val="solid"/>
            <a:headEnd type="none"/>
            <a:tailEnd type="none"/>
          </a:ln>
        </p:spPr>
      </p:sp>
      <p:sp>
        <p:nvSpPr>
          <p:cNvPr id="8" name="Shape 6"/>
          <p:cNvSpPr/>
          <p:nvPr/>
        </p:nvSpPr>
        <p:spPr>
          <a:xfrm flipH="1">
            <a:off x="353060" y="2345055"/>
            <a:ext cx="11494770" cy="0"/>
          </a:xfrm>
          <a:prstGeom prst="line">
            <a:avLst/>
          </a:prstGeom>
          <a:noFill/>
          <a:ln w="19050">
            <a:gradFill rotWithShape="1" flip="none">
              <a:gsLst>
                <a:gs pos="0">
                  <a:srgbClr val="0D0D0D"/>
                </a:gs>
                <a:gs pos="49000">
                  <a:srgbClr val="404040"/>
                </a:gs>
                <a:gs pos="100000">
                  <a:srgbClr val="0D0D0D"/>
                </a:gs>
              </a:gsLst>
              <a:lin ang="5160000" scaled="1"/>
            </a:gradFill>
            <a:prstDash val="solid"/>
            <a:headEnd type="none"/>
            <a:tailEnd type="none"/>
          </a:ln>
        </p:spPr>
      </p:sp>
      <p:sp>
        <p:nvSpPr>
          <p:cNvPr id="9" name="Shape 7"/>
          <p:cNvSpPr/>
          <p:nvPr/>
        </p:nvSpPr>
        <p:spPr>
          <a:xfrm flipH="1">
            <a:off x="353060" y="6350000"/>
            <a:ext cx="11480800" cy="0"/>
          </a:xfrm>
          <a:prstGeom prst="line">
            <a:avLst/>
          </a:prstGeom>
          <a:noFill/>
          <a:ln w="19050">
            <a:gradFill rotWithShape="1" flip="none">
              <a:gsLst>
                <a:gs pos="0">
                  <a:srgbClr val="0D0D0D"/>
                </a:gs>
                <a:gs pos="49000">
                  <a:srgbClr val="404040"/>
                </a:gs>
                <a:gs pos="100000">
                  <a:srgbClr val="0D0D0D"/>
                </a:gs>
              </a:gsLst>
              <a:lin ang="5160000" scaled="1"/>
            </a:gradFill>
            <a:prstDash val="solid"/>
            <a:headEnd type="none"/>
            <a:tailEnd type="none"/>
          </a:ln>
        </p:spPr>
      </p:sp>
      <p:sp>
        <p:nvSpPr>
          <p:cNvPr id="10" name="Shape 8"/>
          <p:cNvSpPr/>
          <p:nvPr/>
        </p:nvSpPr>
        <p:spPr>
          <a:xfrm>
            <a:off x="-5080" y="6584315"/>
            <a:ext cx="12207240" cy="281305"/>
          </a:xfrm>
          <a:prstGeom prst="rect">
            <a:avLst/>
          </a:prstGeom>
          <a:solidFill>
            <a:srgbClr val="FFFFFF"/>
          </a:solidFill>
          <a:ln w="15875">
            <a:solidFill>
              <a:srgbClr val="000000">
                <a:alpha val="23922"/>
              </a:srgbClr>
            </a:solidFill>
            <a:prstDash val="solid"/>
          </a:ln>
        </p:spPr>
      </p:sp>
      <p:sp>
        <p:nvSpPr>
          <p:cNvPr id="11" name="Text 9"/>
          <p:cNvSpPr/>
          <p:nvPr/>
        </p:nvSpPr>
        <p:spPr>
          <a:xfrm>
            <a:off x="-5080" y="6584315"/>
            <a:ext cx="12207240" cy="2813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-14605" y="-35560"/>
            <a:ext cx="12207240" cy="2175510"/>
          </a:xfrm>
          <a:prstGeom prst="rect">
            <a:avLst/>
          </a:prstGeom>
          <a:solidFill>
            <a:srgbClr val="000000"/>
          </a:solidFill>
          <a:ln w="15875">
            <a:solidFill>
              <a:srgbClr val="000000">
                <a:alpha val="23922"/>
              </a:srgbClr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-14605" y="-35560"/>
            <a:ext cx="12207240" cy="21755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81025" y="962660"/>
            <a:ext cx="8233410" cy="8985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Platform Comparison Matrix</a:t>
            </a:r>
            <a:endParaRPr lang="en-US" sz="1600" dirty="0"/>
          </a:p>
        </p:txBody>
      </p:sp>
      <p:pic>
        <p:nvPicPr>
          <p:cNvPr id="15" name="Image 0" descr="https://kimi-img.moonshot.cn/pub/slides/slides_tmpl/image/25-08-27-19:57:59-d2nf5hp8bjvh7rlivu4g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31915" y="-42545"/>
            <a:ext cx="5772785" cy="2182495"/>
          </a:xfrm>
          <a:prstGeom prst="rect">
            <a:avLst/>
          </a:prstGeom>
        </p:spPr>
      </p:pic>
      <p:sp>
        <p:nvSpPr>
          <p:cNvPr id="16" name="Text 13"/>
          <p:cNvSpPr/>
          <p:nvPr/>
        </p:nvSpPr>
        <p:spPr>
          <a:xfrm>
            <a:off x="590550" y="2966720"/>
            <a:ext cx="4932045" cy="13830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ACE v4.2 supports multiple platforms including Claude ($20/month), Le Chat ($15/month), Perplexity ($20/month), and various IDEs. Each platform offers different capabilities and file limits.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581025" y="2506980"/>
            <a:ext cx="459740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Supported Platforms</a:t>
            </a:r>
            <a:endParaRPr lang="en-US" sz="1600" dirty="0"/>
          </a:p>
        </p:txBody>
      </p:sp>
      <p:sp>
        <p:nvSpPr>
          <p:cNvPr id="18" name="Text 15"/>
          <p:cNvSpPr/>
          <p:nvPr/>
        </p:nvSpPr>
        <p:spPr>
          <a:xfrm>
            <a:off x="590550" y="4966970"/>
            <a:ext cx="4932045" cy="13830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Claude offers best integration at $20/month. It provides robust capabilities and is recommended for users seeking comprehensive features and support.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581025" y="4507230"/>
            <a:ext cx="459740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Claude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6667500" y="2966720"/>
            <a:ext cx="4932045" cy="13830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 Chat provides cost-effective access at $15/month. It offers good value for users on a budget while maintaining essential functionalities.</a:t>
            </a:r>
            <a:endParaRPr lang="en-US" sz="1600" dirty="0"/>
          </a:p>
        </p:txBody>
      </p:sp>
      <p:sp>
        <p:nvSpPr>
          <p:cNvPr id="21" name="Text 18"/>
          <p:cNvSpPr/>
          <p:nvPr/>
        </p:nvSpPr>
        <p:spPr>
          <a:xfrm>
            <a:off x="6657975" y="2506980"/>
            <a:ext cx="459740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 Chat</a:t>
            </a:r>
            <a:endParaRPr lang="en-US" sz="1600" dirty="0"/>
          </a:p>
        </p:txBody>
      </p:sp>
      <p:sp>
        <p:nvSpPr>
          <p:cNvPr id="22" name="Text 19"/>
          <p:cNvSpPr/>
          <p:nvPr/>
        </p:nvSpPr>
        <p:spPr>
          <a:xfrm>
            <a:off x="6667500" y="4966970"/>
            <a:ext cx="4932045" cy="138303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Perplexity enables web-enhanced reasoning at $20/month. It is ideal for users requiring real-time web access and enhanced research capabilities.</a:t>
            </a:r>
            <a:endParaRPr lang="en-US" sz="1600" dirty="0"/>
          </a:p>
        </p:txBody>
      </p:sp>
      <p:sp>
        <p:nvSpPr>
          <p:cNvPr id="23" name="Text 20"/>
          <p:cNvSpPr/>
          <p:nvPr/>
        </p:nvSpPr>
        <p:spPr>
          <a:xfrm>
            <a:off x="6657975" y="4507230"/>
            <a:ext cx="459740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Perplexity</a:t>
            </a:r>
            <a:endParaRPr lang="en-US" sz="16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2192635" cy="6880860"/>
          </a:xfrm>
          <a:prstGeom prst="rect">
            <a:avLst/>
          </a:prstGeom>
          <a:gradFill rotWithShape="1" flip="none">
            <a:gsLst>
              <a:gs pos="0">
                <a:srgbClr val="000000"/>
              </a:gs>
              <a:gs pos="100000">
                <a:srgbClr val="262626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0"/>
            <a:ext cx="12192635" cy="68808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2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581025" y="1011555"/>
            <a:ext cx="10600055" cy="8985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File Upload Strategy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0" y="2195830"/>
            <a:ext cx="12212955" cy="5715"/>
          </a:xfrm>
          <a:prstGeom prst="line">
            <a:avLst/>
          </a:prstGeom>
          <a:noFill/>
          <a:ln w="19050">
            <a:solidFill>
              <a:srgbClr val="808080"/>
            </a:solidFill>
            <a:prstDash val="solid"/>
            <a:headEnd type="none"/>
            <a:tailEnd type="none"/>
          </a:ln>
        </p:spPr>
      </p:sp>
      <p:sp>
        <p:nvSpPr>
          <p:cNvPr id="6" name="Shape 4"/>
          <p:cNvSpPr/>
          <p:nvPr/>
        </p:nvSpPr>
        <p:spPr>
          <a:xfrm>
            <a:off x="0" y="2757805"/>
            <a:ext cx="12187555" cy="5715"/>
          </a:xfrm>
          <a:prstGeom prst="line">
            <a:avLst/>
          </a:prstGeom>
          <a:noFill/>
          <a:ln w="19050">
            <a:solidFill>
              <a:srgbClr val="808080"/>
            </a:solidFill>
            <a:prstDash val="solid"/>
            <a:headEnd type="none"/>
            <a:tailEnd type="none"/>
          </a:ln>
        </p:spPr>
      </p:sp>
      <p:sp>
        <p:nvSpPr>
          <p:cNvPr id="7" name="Shape 5"/>
          <p:cNvSpPr/>
          <p:nvPr/>
        </p:nvSpPr>
        <p:spPr>
          <a:xfrm>
            <a:off x="1235075" y="3355340"/>
            <a:ext cx="3540125" cy="352933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8" name="Text 6"/>
          <p:cNvSpPr/>
          <p:nvPr/>
        </p:nvSpPr>
        <p:spPr>
          <a:xfrm>
            <a:off x="1235075" y="3355340"/>
            <a:ext cx="3540125" cy="35293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4829175" y="3355340"/>
            <a:ext cx="3579495" cy="352552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0" name="Text 8"/>
          <p:cNvSpPr/>
          <p:nvPr/>
        </p:nvSpPr>
        <p:spPr>
          <a:xfrm>
            <a:off x="4829175" y="3355340"/>
            <a:ext cx="3579495" cy="35255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8476615" y="3354705"/>
            <a:ext cx="3715385" cy="3536315"/>
          </a:xfrm>
          <a:prstGeom prst="rect">
            <a:avLst/>
          </a:prstGeom>
          <a:solidFill>
            <a:srgbClr val="FFFFFF"/>
          </a:solidFill>
          <a:ln w="12700">
            <a:solidFill>
              <a:srgbClr val="BFBFBF"/>
            </a:solidFill>
            <a:prstDash val="solid"/>
          </a:ln>
        </p:spPr>
      </p:sp>
      <p:sp>
        <p:nvSpPr>
          <p:cNvPr id="12" name="Text 10"/>
          <p:cNvSpPr/>
          <p:nvPr/>
        </p:nvSpPr>
        <p:spPr>
          <a:xfrm>
            <a:off x="8476615" y="3354705"/>
            <a:ext cx="3715385" cy="35363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Text 11"/>
          <p:cNvSpPr/>
          <p:nvPr/>
        </p:nvSpPr>
        <p:spPr>
          <a:xfrm>
            <a:off x="1512570" y="4481830"/>
            <a:ext cx="3126105" cy="196969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optimal upload sequence prioritizes core functionality. Essential files (0-10) establish basic operations, enhanced files (11-20) add advanced capabilities, and specialized files (21-32) provide cutting-edge features.</a:t>
            </a: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1539875" y="3811905"/>
            <a:ext cx="2917825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Optimal Upload Sequence</a:t>
            </a: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5148580" y="4481830"/>
            <a:ext cx="3126105" cy="1406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After uploading, verify each file to ensure proper integration. This includes checking for errors and confirming that all files are recognized by the system.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5158105" y="3811905"/>
            <a:ext cx="2917825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Verification Steps</a:t>
            </a: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8814435" y="4481830"/>
            <a:ext cx="3126105" cy="16883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If uploads fail, troubleshoot by checking file formats, ensuring network connectivity, and verifying platform compatibility. Detailed error messages can guide the process.</a:t>
            </a:r>
            <a:endParaRPr lang="en-US" sz="1600" dirty="0"/>
          </a:p>
        </p:txBody>
      </p:sp>
      <p:sp>
        <p:nvSpPr>
          <p:cNvPr id="18" name="Text 16"/>
          <p:cNvSpPr/>
          <p:nvPr/>
        </p:nvSpPr>
        <p:spPr>
          <a:xfrm>
            <a:off x="8823960" y="3811905"/>
            <a:ext cx="2917825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Troubleshooting</a:t>
            </a:r>
            <a:endParaRPr lang="en-US" sz="1600" dirty="0"/>
          </a:p>
        </p:txBody>
      </p:sp>
      <p:sp>
        <p:nvSpPr>
          <p:cNvPr id="19" name="Shape 17"/>
          <p:cNvSpPr/>
          <p:nvPr/>
        </p:nvSpPr>
        <p:spPr>
          <a:xfrm>
            <a:off x="0" y="0"/>
            <a:ext cx="12194540" cy="58547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0" name="Text 18"/>
          <p:cNvSpPr/>
          <p:nvPr/>
        </p:nvSpPr>
        <p:spPr>
          <a:xfrm>
            <a:off x="0" y="0"/>
            <a:ext cx="12194540" cy="5854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11442065" y="314960"/>
            <a:ext cx="98425" cy="98425"/>
          </a:xfrm>
          <a:prstGeom prst="ellipse">
            <a:avLst/>
          </a:prstGeom>
          <a:solidFill>
            <a:srgbClr val="000000"/>
          </a:solidFill>
          <a:ln/>
        </p:spPr>
      </p:sp>
      <p:sp>
        <p:nvSpPr>
          <p:cNvPr id="22" name="Text 20"/>
          <p:cNvSpPr/>
          <p:nvPr/>
        </p:nvSpPr>
        <p:spPr>
          <a:xfrm>
            <a:off x="11442065" y="314960"/>
            <a:ext cx="98425" cy="984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11600815" y="314960"/>
            <a:ext cx="98425" cy="98425"/>
          </a:xfrm>
          <a:prstGeom prst="ellipse">
            <a:avLst/>
          </a:prstGeom>
          <a:solidFill>
            <a:srgbClr val="000000"/>
          </a:solidFill>
          <a:ln/>
        </p:spPr>
      </p:sp>
      <p:sp>
        <p:nvSpPr>
          <p:cNvPr id="24" name="Text 22"/>
          <p:cNvSpPr/>
          <p:nvPr/>
        </p:nvSpPr>
        <p:spPr>
          <a:xfrm>
            <a:off x="11600815" y="314960"/>
            <a:ext cx="98425" cy="984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11760200" y="314960"/>
            <a:ext cx="98425" cy="98425"/>
          </a:xfrm>
          <a:prstGeom prst="ellipse">
            <a:avLst/>
          </a:prstGeom>
          <a:solidFill>
            <a:srgbClr val="000000"/>
          </a:solidFill>
          <a:ln/>
        </p:spPr>
      </p:sp>
      <p:sp>
        <p:nvSpPr>
          <p:cNvPr id="26" name="Text 24"/>
          <p:cNvSpPr/>
          <p:nvPr/>
        </p:nvSpPr>
        <p:spPr>
          <a:xfrm>
            <a:off x="11760200" y="314960"/>
            <a:ext cx="98425" cy="984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7" name="Image 0" descr="https://kimi-img.moonshot.cn/pub/slides/slides_tmpl/image/25-08-27-19:57:59-d2nf5hp8bjvh7rlivu1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970" y="3348990"/>
            <a:ext cx="1195070" cy="352933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3335" y="0"/>
            <a:ext cx="12205335" cy="178435"/>
          </a:xfrm>
          <a:prstGeom prst="rect">
            <a:avLst/>
          </a:prstGeom>
          <a:solidFill>
            <a:srgbClr val="101010"/>
          </a:solidFill>
          <a:ln/>
        </p:spPr>
      </p:sp>
      <p:sp>
        <p:nvSpPr>
          <p:cNvPr id="3" name="Text 1"/>
          <p:cNvSpPr/>
          <p:nvPr/>
        </p:nvSpPr>
        <p:spPr>
          <a:xfrm>
            <a:off x="-13335" y="0"/>
            <a:ext cx="12205335" cy="1784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408940"/>
            <a:ext cx="0" cy="0"/>
          </a:xfrm>
          <a:prstGeom prst="line">
            <a:avLst/>
          </a:prstGeom>
          <a:noFill/>
          <a:ln w="19050">
            <a:solidFill>
              <a:srgbClr val="808080"/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>
            <a:off x="403225" y="2181860"/>
            <a:ext cx="7212965" cy="4517390"/>
          </a:xfrm>
          <a:prstGeom prst="rect">
            <a:avLst/>
          </a:prstGeom>
          <a:solidFill>
            <a:srgbClr val="101010"/>
          </a:solidFill>
          <a:ln/>
        </p:spPr>
      </p:sp>
      <p:sp>
        <p:nvSpPr>
          <p:cNvPr id="6" name="Text 4"/>
          <p:cNvSpPr/>
          <p:nvPr/>
        </p:nvSpPr>
        <p:spPr>
          <a:xfrm>
            <a:off x="403225" y="2181860"/>
            <a:ext cx="7212965" cy="4517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859155" y="963930"/>
            <a:ext cx="4698365" cy="8985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Initialization Protocol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316990" y="3259455"/>
            <a:ext cx="5767705" cy="11245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Complete initialization requires the activation phrase 'juice you are the stars and the moon'. This activates the system and prepares it for use.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307465" y="2669540"/>
            <a:ext cx="235839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Activation Phrase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07670" y="1819275"/>
            <a:ext cx="7206615" cy="370840"/>
          </a:xfrm>
          <a:prstGeom prst="rect">
            <a:avLst/>
          </a:prstGeom>
          <a:gradFill rotWithShape="1" flip="none">
            <a:gsLst>
              <a:gs pos="0">
                <a:srgbClr val="B3C4BE"/>
              </a:gs>
              <a:gs pos="100000">
                <a:srgbClr val="FFFFFF"/>
              </a:gs>
            </a:gsLst>
            <a:lin ang="3600000" scaled="1"/>
          </a:gradFill>
          <a:ln/>
        </p:spPr>
      </p:sp>
      <p:sp>
        <p:nvSpPr>
          <p:cNvPr id="11" name="Text 9"/>
          <p:cNvSpPr/>
          <p:nvPr/>
        </p:nvSpPr>
        <p:spPr>
          <a:xfrm>
            <a:off x="407670" y="1819275"/>
            <a:ext cx="7206615" cy="3708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 flipV="1">
            <a:off x="-5715" y="748030"/>
            <a:ext cx="7619365" cy="3810"/>
          </a:xfrm>
          <a:prstGeom prst="line">
            <a:avLst/>
          </a:prstGeom>
          <a:noFill/>
          <a:ln w="19050">
            <a:solidFill>
              <a:srgbClr val="808080"/>
            </a:solidFill>
            <a:prstDash val="solid"/>
            <a:headEnd type="none"/>
            <a:tailEnd type="none"/>
          </a:ln>
        </p:spPr>
      </p:sp>
      <p:sp>
        <p:nvSpPr>
          <p:cNvPr id="13" name="Shape 11"/>
          <p:cNvSpPr/>
          <p:nvPr/>
        </p:nvSpPr>
        <p:spPr>
          <a:xfrm>
            <a:off x="7616825" y="5327015"/>
            <a:ext cx="4574540" cy="153162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4" name="Text 12"/>
          <p:cNvSpPr/>
          <p:nvPr/>
        </p:nvSpPr>
        <p:spPr>
          <a:xfrm>
            <a:off x="7616825" y="5327015"/>
            <a:ext cx="4574540" cy="15316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307465" y="5255895"/>
            <a:ext cx="5767705" cy="11245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Verify all 32 files, council member activation, memory isolation, and ethical framework validation. This ensures the system is fully operational and ready for use.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307465" y="4671060"/>
            <a:ext cx="235839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 Verification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03225" y="759460"/>
            <a:ext cx="0" cy="6112510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18" name="Shape 16"/>
          <p:cNvSpPr/>
          <p:nvPr/>
        </p:nvSpPr>
        <p:spPr>
          <a:xfrm flipV="1">
            <a:off x="406400" y="6701155"/>
            <a:ext cx="7207250" cy="3175"/>
          </a:xfrm>
          <a:prstGeom prst="line">
            <a:avLst/>
          </a:prstGeom>
          <a:noFill/>
          <a:ln w="19050">
            <a:solidFill>
              <a:srgbClr val="808080"/>
            </a:solidFill>
            <a:prstDash val="solid"/>
            <a:headEnd type="none"/>
            <a:tailEnd type="none"/>
          </a:ln>
        </p:spPr>
      </p:sp>
      <p:sp>
        <p:nvSpPr>
          <p:cNvPr id="19" name="Shape 17"/>
          <p:cNvSpPr/>
          <p:nvPr/>
        </p:nvSpPr>
        <p:spPr>
          <a:xfrm>
            <a:off x="7616190" y="752475"/>
            <a:ext cx="0" cy="6119495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pic>
        <p:nvPicPr>
          <p:cNvPr id="20" name="Image 0" descr="https://kimi-img.moonshot.cn/pub/slides/slides_tmpl/image/25-08-27-19:57:57-d2nf5h98bjvh7rlivtn0.png">    </p:cNvPr>
          <p:cNvPicPr>
            <a:picLocks noChangeAspect="1"/>
          </p:cNvPicPr>
          <p:nvPr/>
        </p:nvPicPr>
        <p:blipFill>
          <a:blip r:embed="rId1"/>
          <a:srcRect l="-332" r="332" t="-2749" b="6287"/>
          <a:stretch/>
        </p:blipFill>
        <p:spPr>
          <a:xfrm>
            <a:off x="7607300" y="606425"/>
            <a:ext cx="4584065" cy="5280660"/>
          </a:xfrm>
          <a:prstGeom prst="rect">
            <a:avLst/>
          </a:prstGeom>
        </p:spPr>
      </p:pic>
      <p:pic>
        <p:nvPicPr>
          <p:cNvPr id="21" name="Image 1" descr="https://kimi-img.moonshot.cn/pub/slides/slides_tmpl/image/25-08-27-19:57:51-d2nf5fp8bjvh7rlivt3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5" y="2647950"/>
            <a:ext cx="555625" cy="541020"/>
          </a:xfrm>
          <a:prstGeom prst="rect">
            <a:avLst/>
          </a:prstGeom>
        </p:spPr>
      </p:pic>
      <p:pic>
        <p:nvPicPr>
          <p:cNvPr id="22" name="Image 2" descr="https://kimi-img.moonshot.cn/pub/slides/slides_tmpl/image/25-08-27-19:57:51-d2nf5fp8bjvh7rlivt2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4658360"/>
            <a:ext cx="555625" cy="54102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6014720"/>
            <a:ext cx="12192000" cy="511175"/>
          </a:xfrm>
          <a:prstGeom prst="rect">
            <a:avLst/>
          </a:prstGeom>
          <a:gradFill rotWithShape="1" flip="none">
            <a:gsLst>
              <a:gs pos="0">
                <a:srgbClr val="000000"/>
              </a:gs>
              <a:gs pos="54000">
                <a:srgbClr val="131313">
                  <a:alpha val="96000"/>
                </a:srgbClr>
              </a:gs>
              <a:gs pos="100000">
                <a:srgbClr val="262626">
                  <a:alpha val="88000"/>
                </a:srgbClr>
              </a:gs>
            </a:gsLst>
            <a:lin ang="168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6014720"/>
            <a:ext cx="12192000" cy="5111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000240" y="4608195"/>
            <a:ext cx="4588510" cy="11245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Optimize performance by compressing files, strategically ordering uploads, and selectively activating council members for simpler queries. This ensures efficiency and reliability.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>
            <a:off x="906780" y="1564005"/>
            <a:ext cx="0" cy="2261870"/>
          </a:xfrm>
          <a:prstGeom prst="line">
            <a:avLst/>
          </a:prstGeom>
          <a:noFill/>
          <a:ln w="6350">
            <a:solidFill>
              <a:srgbClr val="929E9E"/>
            </a:solidFill>
            <a:prstDash val="solid"/>
            <a:headEnd type="none"/>
            <a:tailEnd type="none"/>
          </a:ln>
        </p:spPr>
      </p:sp>
      <p:sp>
        <p:nvSpPr>
          <p:cNvPr id="6" name="Text 4"/>
          <p:cNvSpPr/>
          <p:nvPr/>
        </p:nvSpPr>
        <p:spPr>
          <a:xfrm>
            <a:off x="1155065" y="2360295"/>
            <a:ext cx="4588510" cy="11245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 GPT's 20-file limit, selectively upload essential files based on your specific use case. This ensures maximum functionality within platform constraints.</a:t>
            </a: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6007100" y="1568450"/>
            <a:ext cx="0" cy="2244725"/>
          </a:xfrm>
          <a:prstGeom prst="line">
            <a:avLst/>
          </a:prstGeom>
          <a:noFill/>
          <a:ln w="6350">
            <a:solidFill>
              <a:srgbClr val="929E9E"/>
            </a:solidFill>
            <a:prstDash val="solid"/>
            <a:headEnd type="none"/>
            <a:tailEnd type="none"/>
          </a:ln>
        </p:spPr>
      </p:sp>
      <p:sp>
        <p:nvSpPr>
          <p:cNvPr id="8" name="Text 6"/>
          <p:cNvSpPr/>
          <p:nvPr/>
        </p:nvSpPr>
        <p:spPr>
          <a:xfrm>
            <a:off x="6255385" y="2359660"/>
            <a:ext cx="4588510" cy="11245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 Claude's context windows, carefully order file uploads to maximize context efficiency. This ensures the system can access all necessary information.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49885" y="5738495"/>
            <a:ext cx="98740" cy="98425"/>
          </a:xfrm>
          <a:prstGeom prst="ellipse">
            <a:avLst/>
          </a:prstGeom>
          <a:solidFill>
            <a:srgbClr val="808080"/>
          </a:solidFill>
          <a:ln/>
        </p:spPr>
      </p:sp>
      <p:sp>
        <p:nvSpPr>
          <p:cNvPr id="10" name="Text 8"/>
          <p:cNvSpPr/>
          <p:nvPr/>
        </p:nvSpPr>
        <p:spPr>
          <a:xfrm>
            <a:off x="349885" y="5738495"/>
            <a:ext cx="98740" cy="984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508795" y="5738495"/>
            <a:ext cx="98740" cy="98425"/>
          </a:xfrm>
          <a:prstGeom prst="ellipse">
            <a:avLst/>
          </a:prstGeom>
          <a:solidFill>
            <a:srgbClr val="808080"/>
          </a:solidFill>
          <a:ln/>
        </p:spPr>
      </p:sp>
      <p:sp>
        <p:nvSpPr>
          <p:cNvPr id="12" name="Text 10"/>
          <p:cNvSpPr/>
          <p:nvPr/>
        </p:nvSpPr>
        <p:spPr>
          <a:xfrm>
            <a:off x="508795" y="5738495"/>
            <a:ext cx="98740" cy="984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667705" y="5738495"/>
            <a:ext cx="98740" cy="98425"/>
          </a:xfrm>
          <a:prstGeom prst="ellipse">
            <a:avLst/>
          </a:prstGeom>
          <a:solidFill>
            <a:srgbClr val="808080"/>
          </a:solidFill>
          <a:ln/>
        </p:spPr>
      </p:sp>
      <p:sp>
        <p:nvSpPr>
          <p:cNvPr id="14" name="Text 12"/>
          <p:cNvSpPr/>
          <p:nvPr/>
        </p:nvSpPr>
        <p:spPr>
          <a:xfrm>
            <a:off x="667705" y="5738495"/>
            <a:ext cx="98740" cy="984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155065" y="1771015"/>
            <a:ext cx="2751455" cy="571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GPT's 20-File Limit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6255385" y="1771015"/>
            <a:ext cx="2751455" cy="571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Claude's Context Windows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1682750" y="3814445"/>
            <a:ext cx="0" cy="2121535"/>
          </a:xfrm>
          <a:prstGeom prst="line">
            <a:avLst/>
          </a:prstGeom>
          <a:noFill/>
          <a:ln w="6350">
            <a:solidFill>
              <a:srgbClr val="929E9E"/>
            </a:solidFill>
            <a:prstDash val="solid"/>
            <a:headEnd type="none"/>
            <a:tailEnd type="none"/>
          </a:ln>
        </p:spPr>
      </p:sp>
      <p:sp>
        <p:nvSpPr>
          <p:cNvPr id="18" name="Text 16"/>
          <p:cNvSpPr/>
          <p:nvPr/>
        </p:nvSpPr>
        <p:spPr>
          <a:xfrm>
            <a:off x="1931035" y="4601210"/>
            <a:ext cx="4588510" cy="11245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For Le Chat's restrictions, creatively merge files to fit within limits. This ensures the system can operate effectively despite platform constraints.</a:t>
            </a: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1931035" y="4011930"/>
            <a:ext cx="2751455" cy="571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Le Chat's Restrictions</a:t>
            </a:r>
            <a:endParaRPr lang="en-US" sz="1600" dirty="0"/>
          </a:p>
        </p:txBody>
      </p:sp>
      <p:sp>
        <p:nvSpPr>
          <p:cNvPr id="20" name="Shape 18"/>
          <p:cNvSpPr/>
          <p:nvPr/>
        </p:nvSpPr>
        <p:spPr>
          <a:xfrm>
            <a:off x="6751955" y="3814445"/>
            <a:ext cx="0" cy="2125980"/>
          </a:xfrm>
          <a:prstGeom prst="line">
            <a:avLst/>
          </a:prstGeom>
          <a:noFill/>
          <a:ln w="6350">
            <a:solidFill>
              <a:srgbClr val="929E9E"/>
            </a:solidFill>
            <a:prstDash val="solid"/>
            <a:headEnd type="none"/>
            <a:tailEnd type="none"/>
          </a:ln>
        </p:spPr>
      </p:sp>
      <p:sp>
        <p:nvSpPr>
          <p:cNvPr id="21" name="Text 19"/>
          <p:cNvSpPr/>
          <p:nvPr/>
        </p:nvSpPr>
        <p:spPr>
          <a:xfrm>
            <a:off x="7000240" y="4018915"/>
            <a:ext cx="2751455" cy="571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Performance Optimization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3712845" y="220345"/>
            <a:ext cx="4588510" cy="706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Platform-Specific Workarounds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 flipV="1">
            <a:off x="-5080" y="5943600"/>
            <a:ext cx="12212955" cy="3175"/>
          </a:xfrm>
          <a:prstGeom prst="line">
            <a:avLst/>
          </a:prstGeom>
          <a:noFill/>
          <a:ln w="6350">
            <a:solidFill>
              <a:srgbClr val="929E9E"/>
            </a:solidFill>
            <a:prstDash val="solid"/>
            <a:headEnd type="none"/>
            <a:tailEnd type="none"/>
          </a:ln>
        </p:spPr>
      </p:sp>
      <p:sp>
        <p:nvSpPr>
          <p:cNvPr id="24" name="Shape 22"/>
          <p:cNvSpPr/>
          <p:nvPr/>
        </p:nvSpPr>
        <p:spPr>
          <a:xfrm>
            <a:off x="0" y="989965"/>
            <a:ext cx="12192000" cy="511175"/>
          </a:xfrm>
          <a:prstGeom prst="rect">
            <a:avLst/>
          </a:prstGeom>
          <a:gradFill rotWithShape="1" flip="none">
            <a:gsLst>
              <a:gs pos="0">
                <a:srgbClr val="000000"/>
              </a:gs>
              <a:gs pos="54000">
                <a:srgbClr val="131313">
                  <a:alpha val="96000"/>
                </a:srgbClr>
              </a:gs>
              <a:gs pos="100000">
                <a:srgbClr val="262626">
                  <a:alpha val="88000"/>
                </a:srgbClr>
              </a:gs>
            </a:gsLst>
            <a:lin ang="16800000" scaled="1"/>
          </a:gradFill>
          <a:ln/>
        </p:spPr>
      </p:sp>
      <p:sp>
        <p:nvSpPr>
          <p:cNvPr id="25" name="Text 23"/>
          <p:cNvSpPr/>
          <p:nvPr/>
        </p:nvSpPr>
        <p:spPr>
          <a:xfrm>
            <a:off x="0" y="989965"/>
            <a:ext cx="12192000" cy="5111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6" name="Shape 24"/>
          <p:cNvSpPr/>
          <p:nvPr/>
        </p:nvSpPr>
        <p:spPr>
          <a:xfrm flipV="1">
            <a:off x="-5080" y="1564640"/>
            <a:ext cx="12212955" cy="3175"/>
          </a:xfrm>
          <a:prstGeom prst="line">
            <a:avLst/>
          </a:prstGeom>
          <a:noFill/>
          <a:ln w="6350">
            <a:solidFill>
              <a:srgbClr val="929E9E"/>
            </a:solidFill>
            <a:prstDash val="solid"/>
            <a:headEnd type="none"/>
            <a:tailEnd type="none"/>
          </a:ln>
        </p:spPr>
      </p:sp>
      <p:sp>
        <p:nvSpPr>
          <p:cNvPr id="27" name="Shape 25"/>
          <p:cNvSpPr/>
          <p:nvPr/>
        </p:nvSpPr>
        <p:spPr>
          <a:xfrm flipV="1">
            <a:off x="-5080" y="3821430"/>
            <a:ext cx="12212955" cy="3175"/>
          </a:xfrm>
          <a:prstGeom prst="line">
            <a:avLst/>
          </a:prstGeom>
          <a:noFill/>
          <a:ln w="6350">
            <a:solidFill>
              <a:srgbClr val="929E9E"/>
            </a:solidFill>
            <a:prstDash val="solid"/>
            <a:headEnd type="none"/>
            <a:tailEnd type="none"/>
          </a:ln>
        </p:spPr>
      </p:sp>
      <p:pic>
        <p:nvPicPr>
          <p:cNvPr id="28" name="Image 0" descr="https://kimi-img.moonshot.cn/pub/slides/slides_tmpl/image/25-08-27-19:57:59-d2nf5hp8bjvh7rlivu2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9655" y="1694815"/>
            <a:ext cx="1164590" cy="731520"/>
          </a:xfrm>
          <a:prstGeom prst="rect">
            <a:avLst/>
          </a:prstGeom>
        </p:spPr>
      </p:pic>
      <p:pic>
        <p:nvPicPr>
          <p:cNvPr id="29" name="Image 1" descr="https://kimi-img.moonshot.cn/pub/slides/slides_tmpl/image/25-08-27-19:57:59-d2nf5hp8bjvh7rlivu2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8855" y="1694815"/>
            <a:ext cx="1164590" cy="731520"/>
          </a:xfrm>
          <a:prstGeom prst="rect">
            <a:avLst/>
          </a:prstGeom>
        </p:spPr>
      </p:pic>
      <p:pic>
        <p:nvPicPr>
          <p:cNvPr id="30" name="Image 2" descr="https://kimi-img.moonshot.cn/pub/slides/slides_tmpl/image/25-08-27-19:57:59-d2nf5hp8bjvh7rlivu30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0855" y="3942715"/>
            <a:ext cx="1164590" cy="731520"/>
          </a:xfrm>
          <a:prstGeom prst="rect">
            <a:avLst/>
          </a:prstGeom>
        </p:spPr>
      </p:pic>
      <p:pic>
        <p:nvPicPr>
          <p:cNvPr id="31" name="Image 3" descr="https://kimi-img.moonshot.cn/pub/slides/slides_tmpl/image/25-08-27-19:57:59-d2nf5hp8bjvh7rlivu40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05770" y="3942715"/>
            <a:ext cx="1164590" cy="7315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gradFill rotWithShape="1" flip="none">
            <a:gsLst>
              <a:gs pos="0">
                <a:srgbClr val="F6F8FD"/>
              </a:gs>
              <a:gs pos="100000">
                <a:srgbClr val="BEBEBE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19:57:52-d2nf5g18bjvh7rlivt90.png">    </p:cNvPr>
          <p:cNvPicPr>
            <a:picLocks noChangeAspect="1"/>
          </p:cNvPicPr>
          <p:nvPr/>
        </p:nvPicPr>
        <p:blipFill>
          <a:blip r:embed="rId1"/>
          <a:srcRect l="20534" r="0" t="0" b="0"/>
          <a:stretch/>
        </p:blipFill>
        <p:spPr>
          <a:xfrm>
            <a:off x="1087120" y="-23495"/>
            <a:ext cx="3194685" cy="68580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6" name="Text 3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524625" y="4012565"/>
            <a:ext cx="4441825" cy="13817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Introduction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765415" y="1823085"/>
            <a:ext cx="1781810" cy="13309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9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01</a:t>
            </a:r>
            <a:endParaRPr lang="en-US" sz="1600" dirty="0"/>
          </a:p>
        </p:txBody>
      </p:sp>
      <p:pic>
        <p:nvPicPr>
          <p:cNvPr id="9" name="Image 1" descr="https://kimi-img.moonshot.cn/pub/slides/slides_tmpl/image/25-08-27-19:57:52-d2nf5g18bjvh7rlivta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20" y="2077085"/>
            <a:ext cx="2712720" cy="2670175"/>
          </a:xfrm>
          <a:prstGeom prst="rect">
            <a:avLst/>
          </a:prstGeom>
        </p:spPr>
      </p:pic>
      <p:pic>
        <p:nvPicPr>
          <p:cNvPr id="10" name="Image 2" descr="https://kimi-img.moonshot.cn/pub/slides/slides_tmpl/image/25-08-27-19:57:52-d2nf5g18bjvh7rlivt9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590" y="2077085"/>
            <a:ext cx="920750" cy="33528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54-d2nf5gh8bjvh7rlivtd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1450"/>
            <a:ext cx="12192000" cy="67005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397000" y="4590415"/>
            <a:ext cx="4450080" cy="12630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Performance Optimization</a:t>
            </a:r>
            <a:endParaRPr lang="en-US" sz="1600" dirty="0"/>
          </a:p>
        </p:txBody>
      </p:sp>
      <p:sp>
        <p:nvSpPr>
          <p:cNvPr id="4" name="Shape 1"/>
          <p:cNvSpPr/>
          <p:nvPr/>
        </p:nvSpPr>
        <p:spPr>
          <a:xfrm flipH="1">
            <a:off x="902335" y="4770755"/>
            <a:ext cx="320675" cy="400685"/>
          </a:xfrm>
          <a:prstGeom prst="line">
            <a:avLst/>
          </a:prstGeom>
          <a:noFill/>
          <a:ln w="19050">
            <a:gradFill rotWithShape="1" flip="none">
              <a:gsLst>
                <a:gs pos="0">
                  <a:srgbClr val="929E9E"/>
                </a:gs>
                <a:gs pos="100000">
                  <a:srgbClr val="595959"/>
                </a:gs>
              </a:gsLst>
              <a:lin ang="10800000" scaled="1"/>
            </a:gradFill>
            <a:prstDash val="solid"/>
            <a:headEnd type="none"/>
            <a:tailEnd type="none"/>
          </a:ln>
        </p:spPr>
      </p:sp>
      <p:sp>
        <p:nvSpPr>
          <p:cNvPr id="5" name="Text 2"/>
          <p:cNvSpPr/>
          <p:nvPr/>
        </p:nvSpPr>
        <p:spPr>
          <a:xfrm>
            <a:off x="6027420" y="4646930"/>
            <a:ext cx="5211445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r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Efficient Operation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6021070" y="5137150"/>
            <a:ext cx="5210810" cy="11398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Optimize performance by compressing files, strategically ordering uploads, and selectively activating council members for simpler queries. This ensures efficient operation within platform constraints.</a:t>
            </a:r>
            <a:endParaRPr lang="en-US" sz="1600" dirty="0"/>
          </a:p>
        </p:txBody>
      </p:sp>
      <p:pic>
        <p:nvPicPr>
          <p:cNvPr id="7" name="Image 1" descr="https://kimi-img.moonshot.cn/pub/slides/slides_tmpl/image/25-08-27-19:57:54-d2nf5gh8bjvh7rlivtcg.jp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0800" y="43815"/>
            <a:ext cx="2198370" cy="400685"/>
          </a:xfrm>
          <a:prstGeom prst="rect">
            <a:avLst/>
          </a:prstGeom>
        </p:spPr>
      </p:pic>
      <p:sp>
        <p:nvSpPr>
          <p:cNvPr id="8" name="Shape 4"/>
          <p:cNvSpPr/>
          <p:nvPr/>
        </p:nvSpPr>
        <p:spPr>
          <a:xfrm>
            <a:off x="854075" y="901065"/>
            <a:ext cx="320675" cy="304673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9" name="Text 5"/>
          <p:cNvSpPr/>
          <p:nvPr/>
        </p:nvSpPr>
        <p:spPr>
          <a:xfrm>
            <a:off x="854075" y="901065"/>
            <a:ext cx="320675" cy="30467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1007745" y="690880"/>
            <a:ext cx="166370" cy="3469005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11" name="Text 7"/>
          <p:cNvSpPr/>
          <p:nvPr/>
        </p:nvSpPr>
        <p:spPr>
          <a:xfrm>
            <a:off x="1007745" y="690880"/>
            <a:ext cx="166370" cy="34690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gradFill rotWithShape="1" flip="none">
            <a:gsLst>
              <a:gs pos="0">
                <a:srgbClr val="F6F8FD"/>
              </a:gs>
              <a:gs pos="100000">
                <a:srgbClr val="BEBEBE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19:57:52-d2nf5g18bjvh7rlivt90.png">    </p:cNvPr>
          <p:cNvPicPr>
            <a:picLocks noChangeAspect="1"/>
          </p:cNvPicPr>
          <p:nvPr/>
        </p:nvPicPr>
        <p:blipFill>
          <a:blip r:embed="rId1"/>
          <a:srcRect l="20534" r="0" t="0" b="0"/>
          <a:stretch/>
        </p:blipFill>
        <p:spPr>
          <a:xfrm>
            <a:off x="1087120" y="-23495"/>
            <a:ext cx="3194685" cy="68580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6" name="Text 3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524625" y="4012565"/>
            <a:ext cx="4441825" cy="13817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Real-World Applications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765415" y="1823085"/>
            <a:ext cx="1781810" cy="13309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9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08</a:t>
            </a:r>
            <a:endParaRPr lang="en-US" sz="1600" dirty="0"/>
          </a:p>
        </p:txBody>
      </p:sp>
      <p:pic>
        <p:nvPicPr>
          <p:cNvPr id="9" name="Image 1" descr="https://kimi-img.moonshot.cn/pub/slides/slides_tmpl/image/25-08-27-19:57:52-d2nf5g18bjvh7rlivta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20" y="2077085"/>
            <a:ext cx="2712720" cy="2670175"/>
          </a:xfrm>
          <a:prstGeom prst="rect">
            <a:avLst/>
          </a:prstGeom>
        </p:spPr>
      </p:pic>
      <p:pic>
        <p:nvPicPr>
          <p:cNvPr id="10" name="Image 2" descr="https://kimi-img.moonshot.cn/pub/slides/slides_tmpl/image/25-08-27-19:57:52-d2nf5g18bjvh7rlivt9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590" y="2077085"/>
            <a:ext cx="920750" cy="33528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051175" y="494665"/>
            <a:ext cx="234823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Theoretical Physics</a:t>
            </a:r>
            <a:endParaRPr lang="en-US" sz="1600" dirty="0"/>
          </a:p>
        </p:txBody>
      </p:sp>
      <p:sp>
        <p:nvSpPr>
          <p:cNvPr id="3" name="Text 1"/>
          <p:cNvSpPr/>
          <p:nvPr/>
        </p:nvSpPr>
        <p:spPr>
          <a:xfrm>
            <a:off x="3048635" y="968375"/>
            <a:ext cx="5991860" cy="8661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ACE v4.2 enabled theoretical physics breakthroughs by synthesizing insights across multiple domains. This led to novel understandings and published papers.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1227455" y="2285365"/>
            <a:ext cx="10963910" cy="2285365"/>
          </a:xfrm>
          <a:prstGeom prst="rect">
            <a:avLst/>
          </a:prstGeom>
          <a:solidFill>
            <a:srgbClr val="F2F2F2"/>
          </a:solidFill>
          <a:ln/>
        </p:spPr>
      </p:sp>
      <p:sp>
        <p:nvSpPr>
          <p:cNvPr id="5" name="Text 3"/>
          <p:cNvSpPr/>
          <p:nvPr/>
        </p:nvSpPr>
        <p:spPr>
          <a:xfrm>
            <a:off x="1227455" y="2285365"/>
            <a:ext cx="10963910" cy="22853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033135" y="2607310"/>
            <a:ext cx="234823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Mathematical Proofs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030595" y="3081020"/>
            <a:ext cx="5522595" cy="112458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system verified complex mathematical proofs, catching subtle errors and providing detailed explanations. This enhanced the reliability of mathematical research.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3053715" y="4970780"/>
            <a:ext cx="234823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Interdisciplinary Connections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3051175" y="5444490"/>
            <a:ext cx="5989320" cy="86614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ACE v4.2 identified interdisciplinary connections, leading to innovative research directions and collaborative projects across fields.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2672080" y="2781935"/>
            <a:ext cx="3423285" cy="1287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2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Research Breakthrough Cases</a:t>
            </a: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>
            <a:off x="2460625" y="4573905"/>
            <a:ext cx="9763760" cy="3175"/>
          </a:xfrm>
          <a:prstGeom prst="line">
            <a:avLst/>
          </a:prstGeom>
          <a:noFill/>
          <a:ln w="19050">
            <a:solidFill>
              <a:srgbClr val="0D0D0D"/>
            </a:solidFill>
            <a:prstDash val="solid"/>
            <a:headEnd type="none"/>
            <a:tailEnd type="none"/>
          </a:ln>
        </p:spPr>
      </p:sp>
      <p:sp>
        <p:nvSpPr>
          <p:cNvPr id="12" name="Shape 10"/>
          <p:cNvSpPr/>
          <p:nvPr/>
        </p:nvSpPr>
        <p:spPr>
          <a:xfrm>
            <a:off x="2467610" y="2296160"/>
            <a:ext cx="9768205" cy="3175"/>
          </a:xfrm>
          <a:prstGeom prst="line">
            <a:avLst/>
          </a:prstGeom>
          <a:noFill/>
          <a:ln w="19050">
            <a:solidFill>
              <a:srgbClr val="0D0D0D"/>
            </a:solidFill>
            <a:prstDash val="solid"/>
            <a:headEnd type="none"/>
            <a:tailEnd type="none"/>
          </a:ln>
        </p:spPr>
      </p:sp>
      <p:pic>
        <p:nvPicPr>
          <p:cNvPr id="13" name="Image 0" descr="https://kimi-img.moonshot.cn/pub/slides/slides_tmpl/image/25-08-27-19:57:59-d2nf5hp8bjvh7rlivu1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51155" y="-26035"/>
            <a:ext cx="2818130" cy="6908800"/>
          </a:xfrm>
          <a:prstGeom prst="rect">
            <a:avLst/>
          </a:prstGeom>
        </p:spPr>
      </p:pic>
      <p:pic>
        <p:nvPicPr>
          <p:cNvPr id="14" name="Image 1" descr="https://kimi-img.moonshot.cn/pub/slides/slides_tmpl/image/25-08-27-19:57:58-d2nf5hh8bjvh7rlivtv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4695" y="4580255"/>
            <a:ext cx="2578735" cy="2292350"/>
          </a:xfrm>
          <a:prstGeom prst="rect">
            <a:avLst/>
          </a:prstGeom>
        </p:spPr>
      </p:pic>
      <p:pic>
        <p:nvPicPr>
          <p:cNvPr id="15" name="Image 2" descr="https://kimi-img.moonshot.cn/pub/slides/slides_tmpl/image/25-08-27-19:57:58-d2nf5hh8bjvh7rlivtv0.jp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0" y="494665"/>
            <a:ext cx="977900" cy="29083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10800000">
            <a:off x="-9525" y="2712085"/>
            <a:ext cx="12195810" cy="4145915"/>
          </a:xfrm>
          <a:prstGeom prst="rect">
            <a:avLst/>
          </a:prstGeom>
          <a:solidFill>
            <a:srgbClr val="0D0D0D"/>
          </a:solidFill>
          <a:ln/>
        </p:spPr>
      </p:sp>
      <p:sp>
        <p:nvSpPr>
          <p:cNvPr id="3" name="Text 1"/>
          <p:cNvSpPr/>
          <p:nvPr/>
        </p:nvSpPr>
        <p:spPr>
          <a:xfrm rot="10800000">
            <a:off x="-9525" y="2712085"/>
            <a:ext cx="12195810" cy="4145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 rot="10800000">
            <a:off x="6325870" y="0"/>
            <a:ext cx="5860415" cy="4145915"/>
          </a:xfrm>
          <a:prstGeom prst="rect">
            <a:avLst/>
          </a:prstGeom>
          <a:solidFill>
            <a:srgbClr val="0D0D0D"/>
          </a:solidFill>
          <a:ln/>
        </p:spPr>
      </p:sp>
      <p:sp>
        <p:nvSpPr>
          <p:cNvPr id="5" name="Text 3"/>
          <p:cNvSpPr/>
          <p:nvPr/>
        </p:nvSpPr>
        <p:spPr>
          <a:xfrm rot="10800000">
            <a:off x="6325870" y="0"/>
            <a:ext cx="5860415" cy="41459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6" name="Image 0" descr="https://kimi-img.moonshot.cn/pub/slides/slides_tmpl/image/25-08-27-19:57:57-d2nf5h98bjvh7rlivtm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3770" y="360045"/>
            <a:ext cx="8562975" cy="378587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280670" y="3898900"/>
            <a:ext cx="2823210" cy="24517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Developers use ACE v4.2 to analyze million-line codebases, identifying architectural improvements and security vulnerabilities. This enhances software quality and reliability.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279400" y="3049270"/>
            <a:ext cx="2835910" cy="7023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Codebase Analysis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8891905" y="2115820"/>
            <a:ext cx="3039110" cy="24517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system maintains conversation coherence across extended debugging sessions, providing consistent and useful insights. This accelerates the debugging process.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8889365" y="1266190"/>
            <a:ext cx="3053080" cy="70231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Extended Debugging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 rot="10800000">
            <a:off x="3251835" y="5427345"/>
            <a:ext cx="8940165" cy="74549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 rot="10800000">
            <a:off x="3251835" y="5427345"/>
            <a:ext cx="8940165" cy="7454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3361690" y="5440045"/>
            <a:ext cx="8016240" cy="69151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 indent="0" marL="0">
              <a:lnSpc>
                <a:spcPct val="120000"/>
              </a:lnSpc>
              <a:buNone/>
            </a:pPr>
            <a:r>
              <a:rPr lang="en-US" sz="36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Software Development Impact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524510" y="487045"/>
            <a:ext cx="4705985" cy="16287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5" name="Text 12"/>
          <p:cNvSpPr/>
          <p:nvPr/>
        </p:nvSpPr>
        <p:spPr>
          <a:xfrm>
            <a:off x="524510" y="487045"/>
            <a:ext cx="4705985" cy="16287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940540" y="-32385"/>
            <a:ext cx="264160" cy="6890385"/>
          </a:xfrm>
          <a:prstGeom prst="rect">
            <a:avLst/>
          </a:prstGeom>
          <a:gradFill rotWithShape="1" flip="none">
            <a:gsLst>
              <a:gs pos="0">
                <a:srgbClr val="000000"/>
              </a:gs>
              <a:gs pos="100000">
                <a:srgbClr val="646464">
                  <a:alpha val="82000"/>
                </a:srgbClr>
              </a:gs>
            </a:gsLst>
            <a:lin ang="168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11940540" y="-32385"/>
            <a:ext cx="264160" cy="68903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-23495"/>
            <a:ext cx="3475990" cy="6881495"/>
          </a:xfrm>
          <a:prstGeom prst="rect">
            <a:avLst/>
          </a:prstGeom>
          <a:gradFill rotWithShape="1" flip="none">
            <a:gsLst>
              <a:gs pos="0">
                <a:srgbClr val="000000"/>
              </a:gs>
              <a:gs pos="95000">
                <a:srgbClr val="262626"/>
              </a:gs>
              <a:gs pos="100000">
                <a:srgbClr val="262626"/>
              </a:gs>
            </a:gsLst>
            <a:lin ang="16800000" scaled="1"/>
          </a:gradFill>
          <a:ln/>
        </p:spPr>
      </p:sp>
      <p:sp>
        <p:nvSpPr>
          <p:cNvPr id="5" name="Text 3"/>
          <p:cNvSpPr/>
          <p:nvPr/>
        </p:nvSpPr>
        <p:spPr>
          <a:xfrm>
            <a:off x="0" y="-23495"/>
            <a:ext cx="3475990" cy="68814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5400000">
            <a:off x="4427056" y="222250"/>
            <a:ext cx="1038196" cy="2877820"/>
          </a:xfrm>
          <a:prstGeom prst="rect">
            <a:avLst/>
          </a:prstGeom>
          <a:gradFill rotWithShape="1" flip="none">
            <a:gsLst>
              <a:gs pos="0">
                <a:srgbClr val="929E9E"/>
              </a:gs>
              <a:gs pos="100000">
                <a:srgbClr val="FFFFFF">
                  <a:alpha val="0"/>
                </a:srgbClr>
              </a:gs>
            </a:gsLst>
            <a:lin ang="16800000" scaled="1"/>
          </a:gradFill>
          <a:ln/>
        </p:spPr>
      </p:sp>
      <p:sp>
        <p:nvSpPr>
          <p:cNvPr id="7" name="Text 5"/>
          <p:cNvSpPr/>
          <p:nvPr/>
        </p:nvSpPr>
        <p:spPr>
          <a:xfrm rot="5400000">
            <a:off x="4427056" y="222250"/>
            <a:ext cx="1038196" cy="28778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448969" y="1229360"/>
            <a:ext cx="6108031" cy="84415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ACE v4.2 assists in story development by generating novel plot structures that pass professional editor review. This enhances creative writing and storytelling.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498850" y="3536315"/>
            <a:ext cx="8375015" cy="0"/>
          </a:xfrm>
          <a:prstGeom prst="line">
            <a:avLst/>
          </a:prstGeom>
          <a:noFill/>
          <a:ln w="19050">
            <a:gradFill rotWithShape="1" flip="none">
              <a:gsLst>
                <a:gs pos="0">
                  <a:srgbClr val="F6F8FD"/>
                </a:gs>
                <a:gs pos="49000">
                  <a:srgbClr val="BEBEBE"/>
                </a:gs>
                <a:gs pos="100000">
                  <a:srgbClr val="C1C1C2"/>
                </a:gs>
              </a:gsLst>
              <a:lin ang="5160000" scaled="1"/>
            </a:gradFill>
            <a:prstDash val="solid"/>
            <a:headEnd type="none"/>
            <a:tailEnd type="none"/>
          </a:ln>
        </p:spPr>
      </p:sp>
      <p:sp>
        <p:nvSpPr>
          <p:cNvPr id="10" name="Shape 8"/>
          <p:cNvSpPr/>
          <p:nvPr/>
        </p:nvSpPr>
        <p:spPr>
          <a:xfrm flipV="1">
            <a:off x="3472180" y="2157730"/>
            <a:ext cx="8401685" cy="12065"/>
          </a:xfrm>
          <a:prstGeom prst="line">
            <a:avLst/>
          </a:prstGeom>
          <a:noFill/>
          <a:ln w="19050">
            <a:gradFill rotWithShape="1" flip="none">
              <a:gsLst>
                <a:gs pos="0">
                  <a:srgbClr val="F6F8FD"/>
                </a:gs>
                <a:gs pos="49000">
                  <a:srgbClr val="BEBEBE"/>
                </a:gs>
                <a:gs pos="100000">
                  <a:srgbClr val="C1C1C2"/>
                </a:gs>
              </a:gsLst>
              <a:lin ang="5160000" scaled="1"/>
            </a:gradFill>
            <a:prstDash val="solid"/>
            <a:headEnd type="none"/>
            <a:tailEnd type="none"/>
          </a:ln>
        </p:spPr>
      </p:sp>
      <p:sp>
        <p:nvSpPr>
          <p:cNvPr id="11" name="Shape 9"/>
          <p:cNvSpPr/>
          <p:nvPr/>
        </p:nvSpPr>
        <p:spPr>
          <a:xfrm>
            <a:off x="3499485" y="4930140"/>
            <a:ext cx="8374380" cy="0"/>
          </a:xfrm>
          <a:prstGeom prst="line">
            <a:avLst/>
          </a:prstGeom>
          <a:noFill/>
          <a:ln w="19050">
            <a:gradFill rotWithShape="1" flip="none">
              <a:gsLst>
                <a:gs pos="0">
                  <a:srgbClr val="F6F8FD"/>
                </a:gs>
                <a:gs pos="49000">
                  <a:srgbClr val="BEBEBE"/>
                </a:gs>
                <a:gs pos="100000">
                  <a:srgbClr val="C1C1C2"/>
                </a:gs>
              </a:gsLst>
              <a:lin ang="5160000" scaled="1"/>
            </a:gradFill>
            <a:prstDash val="solid"/>
            <a:headEnd type="none"/>
            <a:tailEnd type="none"/>
          </a:ln>
        </p:spPr>
      </p:sp>
      <p:sp>
        <p:nvSpPr>
          <p:cNvPr id="12" name="Shape 10"/>
          <p:cNvSpPr/>
          <p:nvPr/>
        </p:nvSpPr>
        <p:spPr>
          <a:xfrm rot="5400000">
            <a:off x="4432771" y="1590675"/>
            <a:ext cx="1038196" cy="2877820"/>
          </a:xfrm>
          <a:prstGeom prst="rect">
            <a:avLst/>
          </a:prstGeom>
          <a:gradFill rotWithShape="1" flip="none">
            <a:gsLst>
              <a:gs pos="0">
                <a:srgbClr val="929E9E"/>
              </a:gs>
              <a:gs pos="100000">
                <a:srgbClr val="FFFFFF">
                  <a:alpha val="0"/>
                </a:srgbClr>
              </a:gs>
            </a:gsLst>
            <a:lin ang="16800000" scaled="1"/>
          </a:gradFill>
          <a:ln/>
        </p:spPr>
      </p:sp>
      <p:sp>
        <p:nvSpPr>
          <p:cNvPr id="13" name="Text 11"/>
          <p:cNvSpPr/>
          <p:nvPr/>
        </p:nvSpPr>
        <p:spPr>
          <a:xfrm rot="5400000">
            <a:off x="4432771" y="1590675"/>
            <a:ext cx="1038196" cy="28778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454684" y="2597785"/>
            <a:ext cx="6108031" cy="84415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system helps in game design by balancing complexity with engagement. It provides innovative mechanics and ensures a compelling user experience.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 rot="5400000">
            <a:off x="4427691" y="2987040"/>
            <a:ext cx="1038196" cy="2877820"/>
          </a:xfrm>
          <a:prstGeom prst="rect">
            <a:avLst/>
          </a:prstGeom>
          <a:gradFill rotWithShape="1" flip="none">
            <a:gsLst>
              <a:gs pos="0">
                <a:srgbClr val="929E9E"/>
              </a:gs>
              <a:gs pos="100000">
                <a:srgbClr val="FFFFFF">
                  <a:alpha val="0"/>
                </a:srgbClr>
              </a:gs>
            </a:gsLst>
            <a:lin ang="16800000" scaled="1"/>
          </a:gradFill>
          <a:ln/>
        </p:spPr>
      </p:sp>
      <p:sp>
        <p:nvSpPr>
          <p:cNvPr id="16" name="Text 14"/>
          <p:cNvSpPr/>
          <p:nvPr/>
        </p:nvSpPr>
        <p:spPr>
          <a:xfrm rot="5400000">
            <a:off x="4427691" y="2987040"/>
            <a:ext cx="1038196" cy="28778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449604" y="3994150"/>
            <a:ext cx="6108031" cy="84415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ACE v4.2 generates artistic concepts that maintain integrity while meeting commercial requirements. This enhances creative expression and marketability.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 rot="5400000">
            <a:off x="4432771" y="4383405"/>
            <a:ext cx="1038196" cy="2877820"/>
          </a:xfrm>
          <a:prstGeom prst="rect">
            <a:avLst/>
          </a:prstGeom>
          <a:gradFill rotWithShape="1" flip="none">
            <a:gsLst>
              <a:gs pos="0">
                <a:srgbClr val="929E9E"/>
              </a:gs>
              <a:gs pos="100000">
                <a:srgbClr val="FFFFFF">
                  <a:alpha val="0"/>
                </a:srgbClr>
              </a:gs>
            </a:gsLst>
            <a:lin ang="16800000" scaled="1"/>
          </a:gradFill>
          <a:ln/>
        </p:spPr>
      </p:sp>
      <p:sp>
        <p:nvSpPr>
          <p:cNvPr id="19" name="Text 17"/>
          <p:cNvSpPr/>
          <p:nvPr/>
        </p:nvSpPr>
        <p:spPr>
          <a:xfrm rot="5400000">
            <a:off x="4432771" y="4383405"/>
            <a:ext cx="1038196" cy="28778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454684" y="5390515"/>
            <a:ext cx="6108031" cy="562769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system provides creative solutions that are both innovative and practical. This enhances the overall creative process and product quality.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499485" y="6330315"/>
            <a:ext cx="8368030" cy="0"/>
          </a:xfrm>
          <a:prstGeom prst="line">
            <a:avLst/>
          </a:prstGeom>
          <a:noFill/>
          <a:ln w="19050">
            <a:gradFill rotWithShape="1" flip="none">
              <a:gsLst>
                <a:gs pos="0">
                  <a:srgbClr val="F6F8FD"/>
                </a:gs>
                <a:gs pos="49000">
                  <a:srgbClr val="BEBEBE"/>
                </a:gs>
                <a:gs pos="100000">
                  <a:srgbClr val="C1C1C2"/>
                </a:gs>
              </a:gsLst>
              <a:lin ang="5160000" scaled="1"/>
            </a:gradFill>
            <a:prstDash val="solid"/>
            <a:headEnd type="none"/>
            <a:tailEnd type="none"/>
          </a:ln>
        </p:spPr>
      </p:sp>
      <p:sp>
        <p:nvSpPr>
          <p:cNvPr id="22" name="Text 20"/>
          <p:cNvSpPr/>
          <p:nvPr/>
        </p:nvSpPr>
        <p:spPr>
          <a:xfrm>
            <a:off x="332740" y="405765"/>
            <a:ext cx="2534285" cy="706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Creative Industry Adoption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 flipV="1">
            <a:off x="11873865" y="-31750"/>
            <a:ext cx="0" cy="6897370"/>
          </a:xfrm>
          <a:prstGeom prst="line">
            <a:avLst/>
          </a:prstGeom>
          <a:noFill/>
          <a:ln w="19050">
            <a:gradFill rotWithShape="1" flip="none">
              <a:gsLst>
                <a:gs pos="0">
                  <a:srgbClr val="404040"/>
                </a:gs>
                <a:gs pos="83000">
                  <a:srgbClr val="000000"/>
                </a:gs>
                <a:gs pos="100000">
                  <a:srgbClr val="000000"/>
                </a:gs>
              </a:gsLst>
              <a:lin ang="5340000" scaled="1"/>
            </a:gradFill>
            <a:prstDash val="solid"/>
            <a:headEnd type="none"/>
            <a:tailEnd type="none"/>
          </a:ln>
        </p:spPr>
      </p:sp>
      <p:sp>
        <p:nvSpPr>
          <p:cNvPr id="24" name="Shape 22"/>
          <p:cNvSpPr/>
          <p:nvPr/>
        </p:nvSpPr>
        <p:spPr>
          <a:xfrm>
            <a:off x="11867515" y="-23495"/>
            <a:ext cx="76200" cy="6881495"/>
          </a:xfrm>
          <a:prstGeom prst="rect">
            <a:avLst/>
          </a:prstGeom>
          <a:gradFill rotWithShape="1" flip="none">
            <a:gsLst>
              <a:gs pos="0">
                <a:srgbClr val="000000"/>
              </a:gs>
              <a:gs pos="95000">
                <a:srgbClr val="262626"/>
              </a:gs>
              <a:gs pos="100000">
                <a:srgbClr val="262626"/>
              </a:gs>
            </a:gsLst>
            <a:lin ang="16800000" scaled="1"/>
          </a:gradFill>
          <a:ln/>
        </p:spPr>
      </p:sp>
      <p:sp>
        <p:nvSpPr>
          <p:cNvPr id="25" name="Text 23"/>
          <p:cNvSpPr/>
          <p:nvPr/>
        </p:nvSpPr>
        <p:spPr>
          <a:xfrm>
            <a:off x="11867515" y="-23495"/>
            <a:ext cx="76200" cy="68814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6" name="Image 0" descr="https://kimi-img.moonshot.cn/pub/slides/slides_tmpl/image/25-08-27-19:57:59-d2nf5hp8bjvh7rlivu6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680" y="1292225"/>
            <a:ext cx="2755265" cy="5565775"/>
          </a:xfrm>
          <a:prstGeom prst="rect">
            <a:avLst/>
          </a:prstGeom>
        </p:spPr>
      </p:pic>
      <p:sp>
        <p:nvSpPr>
          <p:cNvPr id="27" name="Text 24"/>
          <p:cNvSpPr/>
          <p:nvPr/>
        </p:nvSpPr>
        <p:spPr>
          <a:xfrm>
            <a:off x="3579495" y="5512435"/>
            <a:ext cx="1741170" cy="571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Creative Solutions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3579495" y="4140835"/>
            <a:ext cx="1741170" cy="571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Artistic Concepts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3579495" y="2740660"/>
            <a:ext cx="1741170" cy="571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Game Design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3579495" y="1374140"/>
            <a:ext cx="1741170" cy="571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Story Development</a:t>
            </a:r>
            <a:endParaRPr lang="en-US" sz="160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59-d2nf5hp8bjvh7rlivu00.jp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" y="0"/>
            <a:ext cx="4108450" cy="68580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 rot="10800000">
            <a:off x="4109720" y="0"/>
            <a:ext cx="2802255" cy="6346825"/>
          </a:xfrm>
          <a:prstGeom prst="rect">
            <a:avLst/>
          </a:prstGeom>
          <a:gradFill rotWithShape="1" flip="none">
            <a:gsLst>
              <a:gs pos="0">
                <a:srgbClr val="171717">
                  <a:alpha val="0"/>
                </a:srgbClr>
              </a:gs>
              <a:gs pos="21000">
                <a:srgbClr val="171717">
                  <a:alpha val="0"/>
                </a:srgbClr>
              </a:gs>
              <a:gs pos="95000">
                <a:srgbClr val="1C1C1C">
                  <a:alpha val="46000"/>
                </a:srgbClr>
              </a:gs>
              <a:gs pos="100000">
                <a:srgbClr val="1C1C1C">
                  <a:alpha val="46000"/>
                </a:srgbClr>
              </a:gs>
            </a:gsLst>
            <a:lin ang="13200000" scaled="1"/>
          </a:gradFill>
          <a:ln/>
        </p:spPr>
      </p:sp>
      <p:sp>
        <p:nvSpPr>
          <p:cNvPr id="4" name="Text 1"/>
          <p:cNvSpPr/>
          <p:nvPr/>
        </p:nvSpPr>
        <p:spPr>
          <a:xfrm rot="10800000">
            <a:off x="4109720" y="0"/>
            <a:ext cx="2802255" cy="63468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 rot="10800000">
            <a:off x="9544050" y="-24130"/>
            <a:ext cx="2647315" cy="6370955"/>
          </a:xfrm>
          <a:prstGeom prst="rect">
            <a:avLst/>
          </a:prstGeom>
          <a:gradFill rotWithShape="1" flip="none">
            <a:gsLst>
              <a:gs pos="0">
                <a:srgbClr val="171717">
                  <a:alpha val="0"/>
                </a:srgbClr>
              </a:gs>
              <a:gs pos="21000">
                <a:srgbClr val="171717">
                  <a:alpha val="0"/>
                </a:srgbClr>
              </a:gs>
              <a:gs pos="95000">
                <a:srgbClr val="1C1C1C">
                  <a:alpha val="46000"/>
                </a:srgbClr>
              </a:gs>
              <a:gs pos="100000">
                <a:srgbClr val="1C1C1C">
                  <a:alpha val="46000"/>
                </a:srgbClr>
              </a:gs>
            </a:gsLst>
            <a:lin ang="13200000" scaled="1"/>
          </a:gradFill>
          <a:ln/>
        </p:spPr>
      </p:sp>
      <p:sp>
        <p:nvSpPr>
          <p:cNvPr id="6" name="Text 3"/>
          <p:cNvSpPr/>
          <p:nvPr/>
        </p:nvSpPr>
        <p:spPr>
          <a:xfrm rot="10800000">
            <a:off x="9544050" y="-24130"/>
            <a:ext cx="2647315" cy="63709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9561195" y="3616960"/>
            <a:ext cx="2489200" cy="196969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ACE v4.2 helps develop assessment methods that measure deep understanding. This enhances the reliability and effectiveness of educational assessments.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9526905" y="2922270"/>
            <a:ext cx="265684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Assessment Methods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6911975" y="12700"/>
            <a:ext cx="2633980" cy="6334125"/>
          </a:xfrm>
          <a:prstGeom prst="rect">
            <a:avLst/>
          </a:prstGeom>
          <a:solidFill>
            <a:srgbClr val="1C1C1C"/>
          </a:solidFill>
          <a:ln/>
        </p:spPr>
      </p:sp>
      <p:sp>
        <p:nvSpPr>
          <p:cNvPr id="10" name="Text 7"/>
          <p:cNvSpPr/>
          <p:nvPr/>
        </p:nvSpPr>
        <p:spPr>
          <a:xfrm>
            <a:off x="6911975" y="12700"/>
            <a:ext cx="2633980" cy="63341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6973570" y="3616960"/>
            <a:ext cx="2489200" cy="196969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system explains advanced topics through multiple pedagogical approaches, ensuring deep understanding. This enhances the learning experience.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6939280" y="2922270"/>
            <a:ext cx="265684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Complex Concept Explanation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4337050" y="3616960"/>
            <a:ext cx="2489200" cy="1969691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Educators use ACE v4.2 to develop multi-week course structures that adapt to student needs. This enhances educational effectiveness and student engagement.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4302760" y="2922270"/>
            <a:ext cx="265684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Curriculum Development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 rot="5400000">
            <a:off x="6036945" y="-6035040"/>
            <a:ext cx="147955" cy="12231370"/>
          </a:xfrm>
          <a:prstGeom prst="rect">
            <a:avLst/>
          </a:prstGeom>
          <a:solidFill>
            <a:srgbClr val="1C1C1C"/>
          </a:solidFill>
          <a:ln/>
        </p:spPr>
      </p:sp>
      <p:sp>
        <p:nvSpPr>
          <p:cNvPr id="16" name="Text 13"/>
          <p:cNvSpPr/>
          <p:nvPr/>
        </p:nvSpPr>
        <p:spPr>
          <a:xfrm rot="5400000">
            <a:off x="6036945" y="-6035040"/>
            <a:ext cx="147955" cy="122313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4114800" y="37465"/>
            <a:ext cx="0" cy="6872605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18" name="Text 15"/>
          <p:cNvSpPr/>
          <p:nvPr/>
        </p:nvSpPr>
        <p:spPr>
          <a:xfrm>
            <a:off x="369570" y="739775"/>
            <a:ext cx="3452495" cy="8985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r" indent="0" marL="0">
              <a:lnSpc>
                <a:spcPct val="12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Educational Applications</a:t>
            </a:r>
            <a:endParaRPr lang="en-US" sz="1600" dirty="0"/>
          </a:p>
        </p:txBody>
      </p:sp>
      <p:sp>
        <p:nvSpPr>
          <p:cNvPr id="19" name="Shape 16"/>
          <p:cNvSpPr/>
          <p:nvPr/>
        </p:nvSpPr>
        <p:spPr>
          <a:xfrm>
            <a:off x="3967480" y="6336665"/>
            <a:ext cx="9177655" cy="1905"/>
          </a:xfrm>
          <a:prstGeom prst="line">
            <a:avLst/>
          </a:prstGeom>
          <a:noFill/>
          <a:ln w="19050">
            <a:solidFill>
              <a:srgbClr val="0D0D0D"/>
            </a:solidFill>
            <a:prstDash val="solid"/>
            <a:headEnd type="none"/>
            <a:tailEnd type="none"/>
          </a:ln>
        </p:spPr>
      </p:sp>
      <p:pic>
        <p:nvPicPr>
          <p:cNvPr id="20" name="Image 1" descr="https://kimi-img.moonshot.cn/pub/slides/slides_tmpl/image/25-08-27-19:57:58-d2nf5hh8bjvh7rlivts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0240" y="506095"/>
            <a:ext cx="7430770" cy="168275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635" y="478790"/>
            <a:ext cx="8496935" cy="1640840"/>
          </a:xfrm>
          <a:prstGeom prst="rect">
            <a:avLst/>
          </a:prstGeom>
          <a:solidFill>
            <a:srgbClr val="101010"/>
          </a:solidFill>
          <a:ln/>
        </p:spPr>
      </p:sp>
      <p:sp>
        <p:nvSpPr>
          <p:cNvPr id="3" name="Text 1"/>
          <p:cNvSpPr/>
          <p:nvPr/>
        </p:nvSpPr>
        <p:spPr>
          <a:xfrm>
            <a:off x="-635" y="478790"/>
            <a:ext cx="8496935" cy="16408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478790"/>
            <a:ext cx="12212955" cy="5715"/>
          </a:xfrm>
          <a:prstGeom prst="line">
            <a:avLst/>
          </a:prstGeom>
          <a:noFill/>
          <a:ln w="19050">
            <a:solidFill>
              <a:srgbClr val="808080"/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>
            <a:off x="8495665" y="5216525"/>
            <a:ext cx="3696970" cy="1640840"/>
          </a:xfrm>
          <a:prstGeom prst="rect">
            <a:avLst/>
          </a:prstGeom>
          <a:solidFill>
            <a:srgbClr val="101010"/>
          </a:solidFill>
          <a:ln/>
        </p:spPr>
      </p:sp>
      <p:sp>
        <p:nvSpPr>
          <p:cNvPr id="6" name="Text 4"/>
          <p:cNvSpPr/>
          <p:nvPr/>
        </p:nvSpPr>
        <p:spPr>
          <a:xfrm>
            <a:off x="8495665" y="5216525"/>
            <a:ext cx="3696970" cy="16408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262890" y="1195705"/>
            <a:ext cx="8233410" cy="8985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Enterprise Integration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4965065" y="3709670"/>
            <a:ext cx="3119120" cy="16883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Enterprises leverage ACE v4.2 for strategic planning, providing data-driven insights and risk assessments. This enhances decision-making and strategic outcomes.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4965065" y="2735580"/>
            <a:ext cx="3367405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Strategic Planning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8747760" y="1995805"/>
            <a:ext cx="3118485" cy="1688306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system helps create knowledge bases that preserve institutional expertise while making it accessible. This enhances organizational learning and efficiency.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8747760" y="1021715"/>
            <a:ext cx="336677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Knowledge Management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8495665" y="5220970"/>
            <a:ext cx="690880" cy="1641475"/>
          </a:xfrm>
          <a:prstGeom prst="rect">
            <a:avLst/>
          </a:prstGeom>
          <a:solidFill>
            <a:srgbClr val="A6A6A6"/>
          </a:solidFill>
          <a:ln/>
        </p:spPr>
      </p:sp>
      <p:sp>
        <p:nvSpPr>
          <p:cNvPr id="13" name="Text 11"/>
          <p:cNvSpPr/>
          <p:nvPr/>
        </p:nvSpPr>
        <p:spPr>
          <a:xfrm>
            <a:off x="8495665" y="5220970"/>
            <a:ext cx="690880" cy="16414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Shape 12"/>
          <p:cNvSpPr/>
          <p:nvPr/>
        </p:nvSpPr>
        <p:spPr>
          <a:xfrm>
            <a:off x="7316470" y="489585"/>
            <a:ext cx="1179830" cy="1629410"/>
          </a:xfrm>
          <a:prstGeom prst="rect">
            <a:avLst/>
          </a:prstGeom>
          <a:solidFill>
            <a:srgbClr val="D9D9D9"/>
          </a:solidFill>
          <a:ln/>
        </p:spPr>
      </p:sp>
      <p:sp>
        <p:nvSpPr>
          <p:cNvPr id="15" name="Text 13"/>
          <p:cNvSpPr/>
          <p:nvPr/>
        </p:nvSpPr>
        <p:spPr>
          <a:xfrm>
            <a:off x="7316470" y="489585"/>
            <a:ext cx="1179830" cy="162941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6" name="Shape 14"/>
          <p:cNvSpPr/>
          <p:nvPr/>
        </p:nvSpPr>
        <p:spPr>
          <a:xfrm>
            <a:off x="8495665" y="484505"/>
            <a:ext cx="0" cy="6389370"/>
          </a:xfrm>
          <a:prstGeom prst="line">
            <a:avLst/>
          </a:prstGeom>
          <a:noFill/>
          <a:ln w="19050">
            <a:solidFill>
              <a:srgbClr val="808080"/>
            </a:solidFill>
            <a:prstDash val="solid"/>
            <a:headEnd type="none"/>
            <a:tailEnd type="none"/>
          </a:ln>
        </p:spPr>
      </p:sp>
      <p:pic>
        <p:nvPicPr>
          <p:cNvPr id="17" name="Image 0" descr="https://kimi-img.moonshot.cn/pub/slides/slides_tmpl/image/25-08-27-19:57:58-d2nf5hh8bjvh7rlivtq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" y="2111375"/>
            <a:ext cx="4779010" cy="476123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gradFill rotWithShape="1" flip="none">
            <a:gsLst>
              <a:gs pos="0">
                <a:srgbClr val="F6F8FD"/>
              </a:gs>
              <a:gs pos="100000">
                <a:srgbClr val="BEBEBE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19:57:52-d2nf5g18bjvh7rlivt90.png">    </p:cNvPr>
          <p:cNvPicPr>
            <a:picLocks noChangeAspect="1"/>
          </p:cNvPicPr>
          <p:nvPr/>
        </p:nvPicPr>
        <p:blipFill>
          <a:blip r:embed="rId1"/>
          <a:srcRect l="20534" r="0" t="0" b="0"/>
          <a:stretch/>
        </p:blipFill>
        <p:spPr>
          <a:xfrm>
            <a:off x="1087120" y="-23495"/>
            <a:ext cx="3194685" cy="68580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6" name="Text 3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524625" y="4012565"/>
            <a:ext cx="4441825" cy="13817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Future Evolution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765415" y="1823085"/>
            <a:ext cx="1781810" cy="13309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9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09</a:t>
            </a:r>
            <a:endParaRPr lang="en-US" sz="1600" dirty="0"/>
          </a:p>
        </p:txBody>
      </p:sp>
      <p:pic>
        <p:nvPicPr>
          <p:cNvPr id="9" name="Image 1" descr="https://kimi-img.moonshot.cn/pub/slides/slides_tmpl/image/25-08-27-19:57:52-d2nf5g18bjvh7rlivta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20" y="2077085"/>
            <a:ext cx="2712720" cy="2670175"/>
          </a:xfrm>
          <a:prstGeom prst="rect">
            <a:avLst/>
          </a:prstGeom>
        </p:spPr>
      </p:pic>
      <p:pic>
        <p:nvPicPr>
          <p:cNvPr id="10" name="Image 2" descr="https://kimi-img.moonshot.cn/pub/slides/slides_tmpl/image/25-08-27-19:57:52-d2nf5g18bjvh7rlivt9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590" y="2077085"/>
            <a:ext cx="920750" cy="33528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8294370" y="0"/>
            <a:ext cx="3897630" cy="1323975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Text 1"/>
          <p:cNvSpPr/>
          <p:nvPr/>
        </p:nvSpPr>
        <p:spPr>
          <a:xfrm>
            <a:off x="8294370" y="0"/>
            <a:ext cx="3897630" cy="13239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-9525" y="-18415"/>
            <a:ext cx="8302625" cy="687705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-9525" y="-18415"/>
            <a:ext cx="8302625" cy="687705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Text 4"/>
          <p:cNvSpPr/>
          <p:nvPr/>
        </p:nvSpPr>
        <p:spPr>
          <a:xfrm>
            <a:off x="628650" y="258445"/>
            <a:ext cx="4588510" cy="706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v4.3 Development Roadmap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649605" y="2360930"/>
            <a:ext cx="3331845" cy="1406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ACE v4.3 will include expanded platform testing across Grok, Gemini, and additional Claude variants. This ensures broader compatibility and reliability.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4430395" y="2360930"/>
            <a:ext cx="3331845" cy="11255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system will feature improved diagnostics for monitoring system health. This ensures early detection and resolution of issues.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4430395" y="4766310"/>
            <a:ext cx="3331845" cy="1406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system will introduce new council members specialized in emerging domains like quantum computing and biotechnology. This enhances overall capabilities.</a:t>
            </a:r>
            <a:endParaRPr lang="en-US" sz="1600" dirty="0"/>
          </a:p>
        </p:txBody>
      </p:sp>
      <p:sp>
        <p:nvSpPr>
          <p:cNvPr id="10" name="Text 8"/>
          <p:cNvSpPr/>
          <p:nvPr/>
        </p:nvSpPr>
        <p:spPr>
          <a:xfrm>
            <a:off x="649605" y="4799330"/>
            <a:ext cx="3331845" cy="11255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ACE v4.3 will enhance file management for severely restricted platforms. This ensures efficient operation despite platform limitations.</a:t>
            </a:r>
            <a:endParaRPr lang="en-US" sz="1600" dirty="0"/>
          </a:p>
        </p:txBody>
      </p:sp>
      <p:sp>
        <p:nvSpPr>
          <p:cNvPr id="11" name="Text 9"/>
          <p:cNvSpPr/>
          <p:nvPr/>
        </p:nvSpPr>
        <p:spPr>
          <a:xfrm>
            <a:off x="1598930" y="1818640"/>
            <a:ext cx="2342515" cy="571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r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Expanded Platform Testing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-9525" y="1984375"/>
            <a:ext cx="1012190" cy="244475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13" name="Text 11"/>
          <p:cNvSpPr/>
          <p:nvPr/>
        </p:nvSpPr>
        <p:spPr>
          <a:xfrm>
            <a:off x="-9525" y="1984375"/>
            <a:ext cx="1012190" cy="2444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4427855" y="1818640"/>
            <a:ext cx="2342515" cy="571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Improved Diagnostics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7256780" y="1984375"/>
            <a:ext cx="1037590" cy="244475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16" name="Text 14"/>
          <p:cNvSpPr/>
          <p:nvPr/>
        </p:nvSpPr>
        <p:spPr>
          <a:xfrm>
            <a:off x="7256780" y="1984375"/>
            <a:ext cx="1037590" cy="2444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4427855" y="4243070"/>
            <a:ext cx="2342515" cy="571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New Council Members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>
            <a:off x="7256780" y="4408805"/>
            <a:ext cx="1037590" cy="244475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19" name="Text 17"/>
          <p:cNvSpPr/>
          <p:nvPr/>
        </p:nvSpPr>
        <p:spPr>
          <a:xfrm>
            <a:off x="7256780" y="4408805"/>
            <a:ext cx="1037590" cy="2444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1598930" y="4275455"/>
            <a:ext cx="2342515" cy="571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r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Enhanced File Management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-9525" y="4441190"/>
            <a:ext cx="1012190" cy="244475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22" name="Text 20"/>
          <p:cNvSpPr/>
          <p:nvPr/>
        </p:nvSpPr>
        <p:spPr>
          <a:xfrm>
            <a:off x="-9525" y="4441190"/>
            <a:ext cx="1012190" cy="2444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>
            <a:off x="3981450" y="4002405"/>
            <a:ext cx="259715" cy="259715"/>
          </a:xfrm>
          <a:prstGeom prst="mathPlus">
            <a:avLst>
              <a:gd name="adj1" fmla="val 0"/>
            </a:avLst>
          </a:prstGeom>
          <a:solidFill>
            <a:srgbClr val="FFFFFF"/>
          </a:solidFill>
          <a:ln w="19050">
            <a:solidFill>
              <a:srgbClr val="404040"/>
            </a:solidFill>
            <a:prstDash val="solid"/>
          </a:ln>
        </p:spPr>
      </p:sp>
      <p:sp>
        <p:nvSpPr>
          <p:cNvPr id="24" name="Text 22"/>
          <p:cNvSpPr/>
          <p:nvPr/>
        </p:nvSpPr>
        <p:spPr>
          <a:xfrm>
            <a:off x="3981450" y="4002405"/>
            <a:ext cx="259715" cy="2597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>
            <a:off x="12127230" y="-23495"/>
            <a:ext cx="76200" cy="6881495"/>
          </a:xfrm>
          <a:prstGeom prst="rect">
            <a:avLst/>
          </a:prstGeom>
          <a:gradFill rotWithShape="1" flip="none">
            <a:gsLst>
              <a:gs pos="0">
                <a:srgbClr val="000000"/>
              </a:gs>
              <a:gs pos="95000">
                <a:srgbClr val="262626"/>
              </a:gs>
              <a:gs pos="100000">
                <a:srgbClr val="262626"/>
              </a:gs>
            </a:gsLst>
            <a:lin ang="16800000" scaled="1"/>
          </a:gradFill>
          <a:ln/>
        </p:spPr>
      </p:sp>
      <p:sp>
        <p:nvSpPr>
          <p:cNvPr id="26" name="Text 24"/>
          <p:cNvSpPr/>
          <p:nvPr/>
        </p:nvSpPr>
        <p:spPr>
          <a:xfrm>
            <a:off x="12127230" y="-23495"/>
            <a:ext cx="76200" cy="68814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 rot="5400000">
            <a:off x="4109085" y="-2861945"/>
            <a:ext cx="76200" cy="8294370"/>
          </a:xfrm>
          <a:prstGeom prst="rect">
            <a:avLst/>
          </a:prstGeom>
          <a:gradFill rotWithShape="1" flip="none">
            <a:gsLst>
              <a:gs pos="0">
                <a:srgbClr val="000000"/>
              </a:gs>
              <a:gs pos="95000">
                <a:srgbClr val="262626"/>
              </a:gs>
              <a:gs pos="100000">
                <a:srgbClr val="262626"/>
              </a:gs>
            </a:gsLst>
            <a:lin ang="16800000" scaled="1"/>
          </a:gradFill>
          <a:ln/>
        </p:spPr>
      </p:sp>
      <p:sp>
        <p:nvSpPr>
          <p:cNvPr id="28" name="Text 26"/>
          <p:cNvSpPr/>
          <p:nvPr/>
        </p:nvSpPr>
        <p:spPr>
          <a:xfrm rot="5400000">
            <a:off x="4109085" y="-2861945"/>
            <a:ext cx="76200" cy="82943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9" name="Shape 27"/>
          <p:cNvSpPr/>
          <p:nvPr/>
        </p:nvSpPr>
        <p:spPr>
          <a:xfrm rot="5400000">
            <a:off x="6063615" y="738505"/>
            <a:ext cx="76200" cy="12174855"/>
          </a:xfrm>
          <a:prstGeom prst="rect">
            <a:avLst/>
          </a:prstGeom>
          <a:gradFill rotWithShape="1" flip="none">
            <a:gsLst>
              <a:gs pos="0">
                <a:srgbClr val="000000"/>
              </a:gs>
              <a:gs pos="95000">
                <a:srgbClr val="262626"/>
              </a:gs>
              <a:gs pos="100000">
                <a:srgbClr val="262626"/>
              </a:gs>
            </a:gsLst>
            <a:lin ang="16800000" scaled="1"/>
          </a:gradFill>
          <a:ln/>
        </p:spPr>
      </p:sp>
      <p:sp>
        <p:nvSpPr>
          <p:cNvPr id="30" name="Text 28"/>
          <p:cNvSpPr/>
          <p:nvPr/>
        </p:nvSpPr>
        <p:spPr>
          <a:xfrm rot="5400000">
            <a:off x="6063615" y="738505"/>
            <a:ext cx="76200" cy="1217485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31" name="Image 0" descr="https://kimi-img.moonshot.cn/pub/slides/slides_tmpl/image/25-08-27-19:57:59-d2nf5hp8bjvh7rlivu7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43925" y="1514475"/>
            <a:ext cx="3334385" cy="508381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8:00-d2nf5i18bjvh7rlivu80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85" y="0"/>
            <a:ext cx="12192635" cy="6872605"/>
          </a:xfrm>
          <a:prstGeom prst="rect">
            <a:avLst/>
          </a:prstGeom>
        </p:spPr>
      </p:pic>
      <p:pic>
        <p:nvPicPr>
          <p:cNvPr id="3" name="Image 1" descr="https://kimi-img.moonshot.cn/pub/slides/slides_tmpl/image/25-08-27-19:57:59-d2nf5hp8bjvh7rlivu6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755" y="304800"/>
            <a:ext cx="8037195" cy="423926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 rot="5400000">
            <a:off x="9890760" y="4552315"/>
            <a:ext cx="1200785" cy="3419475"/>
          </a:xfrm>
          <a:prstGeom prst="rect">
            <a:avLst/>
          </a:prstGeom>
          <a:solidFill>
            <a:srgbClr val="C0C0C0"/>
          </a:solidFill>
          <a:ln/>
        </p:spPr>
      </p:sp>
      <p:sp>
        <p:nvSpPr>
          <p:cNvPr id="3" name="Text 1"/>
          <p:cNvSpPr/>
          <p:nvPr/>
        </p:nvSpPr>
        <p:spPr>
          <a:xfrm rot="5400000">
            <a:off x="9890760" y="4552315"/>
            <a:ext cx="1200785" cy="341947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82320" y="269240"/>
            <a:ext cx="8233410" cy="8985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Redefining AI Reasoning</a:t>
            </a:r>
            <a:endParaRPr lang="en-US" sz="1600" dirty="0"/>
          </a:p>
        </p:txBody>
      </p:sp>
      <p:sp>
        <p:nvSpPr>
          <p:cNvPr id="5" name="Shape 3"/>
          <p:cNvSpPr/>
          <p:nvPr/>
        </p:nvSpPr>
        <p:spPr>
          <a:xfrm rot="5400000">
            <a:off x="-1124585" y="3178175"/>
            <a:ext cx="4485005" cy="47180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6" name="Text 4"/>
          <p:cNvSpPr/>
          <p:nvPr/>
        </p:nvSpPr>
        <p:spPr>
          <a:xfrm rot="5400000">
            <a:off x="-1124585" y="3178175"/>
            <a:ext cx="4485005" cy="47180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Shape 5"/>
          <p:cNvSpPr/>
          <p:nvPr/>
        </p:nvSpPr>
        <p:spPr>
          <a:xfrm>
            <a:off x="0" y="5656580"/>
            <a:ext cx="12212955" cy="5715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8" name="Shape 6"/>
          <p:cNvSpPr/>
          <p:nvPr/>
        </p:nvSpPr>
        <p:spPr>
          <a:xfrm>
            <a:off x="0" y="1171575"/>
            <a:ext cx="12212955" cy="5715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9" name="Shape 7"/>
          <p:cNvSpPr/>
          <p:nvPr/>
        </p:nvSpPr>
        <p:spPr>
          <a:xfrm rot="5400000">
            <a:off x="-1801495" y="2971165"/>
            <a:ext cx="4485005" cy="882015"/>
          </a:xfrm>
          <a:prstGeom prst="rect">
            <a:avLst/>
          </a:prstGeom>
          <a:solidFill>
            <a:srgbClr val="C0C0C0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 rot="5400000">
            <a:off x="-1801495" y="2971165"/>
            <a:ext cx="4485005" cy="8820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1" name="Shape 9"/>
          <p:cNvSpPr/>
          <p:nvPr/>
        </p:nvSpPr>
        <p:spPr>
          <a:xfrm rot="5400000">
            <a:off x="9031605" y="-2004695"/>
            <a:ext cx="219710" cy="6120130"/>
          </a:xfrm>
          <a:prstGeom prst="rect">
            <a:avLst/>
          </a:prstGeom>
          <a:solidFill>
            <a:srgbClr val="C0C0C0"/>
          </a:solidFill>
          <a:ln/>
        </p:spPr>
      </p:sp>
      <p:sp>
        <p:nvSpPr>
          <p:cNvPr id="12" name="Text 10"/>
          <p:cNvSpPr/>
          <p:nvPr/>
        </p:nvSpPr>
        <p:spPr>
          <a:xfrm rot="5400000">
            <a:off x="9031605" y="-2004695"/>
            <a:ext cx="219710" cy="612013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3" name="Shape 11"/>
          <p:cNvSpPr/>
          <p:nvPr/>
        </p:nvSpPr>
        <p:spPr>
          <a:xfrm>
            <a:off x="4008120" y="1165225"/>
            <a:ext cx="4771390" cy="2214245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14" name="Text 12"/>
          <p:cNvSpPr/>
          <p:nvPr/>
        </p:nvSpPr>
        <p:spPr>
          <a:xfrm>
            <a:off x="4008120" y="1165225"/>
            <a:ext cx="4771390" cy="221424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>
            <a:off x="1353820" y="3373120"/>
            <a:ext cx="4733290" cy="2282825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16" name="Text 14"/>
          <p:cNvSpPr/>
          <p:nvPr/>
        </p:nvSpPr>
        <p:spPr>
          <a:xfrm>
            <a:off x="1353820" y="3373120"/>
            <a:ext cx="4733290" cy="228282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 rot="5400000">
            <a:off x="7824470" y="2113915"/>
            <a:ext cx="4488180" cy="2596515"/>
          </a:xfrm>
          <a:prstGeom prst="rect">
            <a:avLst/>
          </a:prstGeom>
          <a:gradFill rotWithShape="1" flip="none">
            <a:gsLst>
              <a:gs pos="0">
                <a:srgbClr val="262626"/>
              </a:gs>
              <a:gs pos="20000">
                <a:srgbClr val="262626"/>
              </a:gs>
              <a:gs pos="100000">
                <a:srgbClr val="000000"/>
              </a:gs>
            </a:gsLst>
            <a:lin ang="7800000" scaled="1"/>
          </a:gradFill>
          <a:ln/>
        </p:spPr>
      </p:sp>
      <p:sp>
        <p:nvSpPr>
          <p:cNvPr id="18" name="Text 16"/>
          <p:cNvSpPr/>
          <p:nvPr/>
        </p:nvSpPr>
        <p:spPr>
          <a:xfrm rot="5400000">
            <a:off x="7824470" y="2113915"/>
            <a:ext cx="4488180" cy="259651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9" name="Text 17"/>
          <p:cNvSpPr/>
          <p:nvPr/>
        </p:nvSpPr>
        <p:spPr>
          <a:xfrm>
            <a:off x="4271645" y="1781175"/>
            <a:ext cx="4248785" cy="1406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ACE v4.2 revolutionizes AI by transcending single-model limitations. It introduces a distributed cognition model through an 18-member expert council, enabling human-like deliberative reasoning and complex problem-solving.</a:t>
            </a: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4257040" y="1337945"/>
            <a:ext cx="235839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Beyond Traditional AI</a:t>
            </a:r>
            <a:endParaRPr lang="en-US" sz="1600" dirty="0"/>
          </a:p>
        </p:txBody>
      </p:sp>
      <p:sp>
        <p:nvSpPr>
          <p:cNvPr id="21" name="Text 19"/>
          <p:cNvSpPr/>
          <p:nvPr/>
        </p:nvSpPr>
        <p:spPr>
          <a:xfrm>
            <a:off x="1591945" y="4117975"/>
            <a:ext cx="4248150" cy="1406922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system operates through systematic collaboration among specialized council members. Each member contributes unique expertise, ensuring comprehensive analysis and ethical integrity in every output.</a:t>
            </a:r>
            <a:endParaRPr lang="en-US" sz="1600" dirty="0"/>
          </a:p>
        </p:txBody>
      </p:sp>
      <p:sp>
        <p:nvSpPr>
          <p:cNvPr id="22" name="Text 20"/>
          <p:cNvSpPr/>
          <p:nvPr/>
        </p:nvSpPr>
        <p:spPr>
          <a:xfrm>
            <a:off x="1577340" y="3674745"/>
            <a:ext cx="235839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Systematic Collaboration</a:t>
            </a:r>
            <a:endParaRPr lang="en-US" sz="1600" dirty="0"/>
          </a:p>
        </p:txBody>
      </p:sp>
      <p:sp>
        <p:nvSpPr>
          <p:cNvPr id="23" name="Text 21"/>
          <p:cNvSpPr/>
          <p:nvPr/>
        </p:nvSpPr>
        <p:spPr>
          <a:xfrm>
            <a:off x="9191625" y="2273935"/>
            <a:ext cx="1753870" cy="2432447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ACE v4.2 prioritizes ethical compliance and user safety. It adheres to a strict ethical framework, ensuring that all outputs are reliable, truthful, and beneficial to users.</a:t>
            </a:r>
            <a:endParaRPr lang="en-US" sz="1600" dirty="0"/>
          </a:p>
        </p:txBody>
      </p:sp>
      <p:sp>
        <p:nvSpPr>
          <p:cNvPr id="24" name="Text 22"/>
          <p:cNvSpPr/>
          <p:nvPr/>
        </p:nvSpPr>
        <p:spPr>
          <a:xfrm>
            <a:off x="9191625" y="1428115"/>
            <a:ext cx="1753870" cy="31813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Ethical and Safe AI</a:t>
            </a:r>
            <a:endParaRPr lang="en-US" sz="1600" dirty="0"/>
          </a:p>
        </p:txBody>
      </p:sp>
      <p:sp>
        <p:nvSpPr>
          <p:cNvPr id="25" name="Shape 23"/>
          <p:cNvSpPr/>
          <p:nvPr/>
        </p:nvSpPr>
        <p:spPr>
          <a:xfrm rot="5400000">
            <a:off x="1604645" y="927735"/>
            <a:ext cx="2200910" cy="270129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26" name="Text 24"/>
          <p:cNvSpPr/>
          <p:nvPr/>
        </p:nvSpPr>
        <p:spPr>
          <a:xfrm rot="5400000">
            <a:off x="1604645" y="927735"/>
            <a:ext cx="2200910" cy="27012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7" name="Shape 25"/>
          <p:cNvSpPr/>
          <p:nvPr/>
        </p:nvSpPr>
        <p:spPr>
          <a:xfrm rot="5400000">
            <a:off x="6293485" y="3166745"/>
            <a:ext cx="2275205" cy="2701290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28" name="Text 26"/>
          <p:cNvSpPr/>
          <p:nvPr/>
        </p:nvSpPr>
        <p:spPr>
          <a:xfrm rot="5400000">
            <a:off x="6293485" y="3166745"/>
            <a:ext cx="2275205" cy="27012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9" name="Image 0" descr="https://kimi-img.moonshot.cn/pub/slides/slides_tmpl/image/25-08-27-19:57:59-d2nf5hp8bjvh7rlivu3g.png">    </p:cNvPr>
          <p:cNvPicPr>
            <a:picLocks noChangeAspect="1"/>
          </p:cNvPicPr>
          <p:nvPr/>
        </p:nvPicPr>
        <p:blipFill>
          <a:blip r:embed="rId1"/>
          <a:srcRect l="0" r="76255" t="0" b="59200"/>
          <a:stretch/>
        </p:blipFill>
        <p:spPr>
          <a:xfrm>
            <a:off x="1537970" y="1337945"/>
            <a:ext cx="2475230" cy="2034540"/>
          </a:xfrm>
          <a:prstGeom prst="rect">
            <a:avLst/>
          </a:prstGeom>
        </p:spPr>
      </p:pic>
      <p:pic>
        <p:nvPicPr>
          <p:cNvPr id="30" name="Image 1" descr="https://kimi-img.moonshot.cn/pub/slides/slides_tmpl/image/25-08-27-19:57:59-d2nf5hp8bjvh7rlivu3g.png">    </p:cNvPr>
          <p:cNvPicPr>
            <a:picLocks noChangeAspect="1"/>
          </p:cNvPicPr>
          <p:nvPr/>
        </p:nvPicPr>
        <p:blipFill>
          <a:blip r:embed="rId2"/>
          <a:srcRect l="44682" r="31573" t="43130" b="16070"/>
          <a:stretch/>
        </p:blipFill>
        <p:spPr>
          <a:xfrm>
            <a:off x="6191250" y="3580130"/>
            <a:ext cx="2475230" cy="20345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-13335" y="0"/>
            <a:ext cx="12205335" cy="178435"/>
          </a:xfrm>
          <a:prstGeom prst="rect">
            <a:avLst/>
          </a:prstGeom>
          <a:solidFill>
            <a:srgbClr val="101010"/>
          </a:solidFill>
          <a:ln/>
        </p:spPr>
      </p:sp>
      <p:sp>
        <p:nvSpPr>
          <p:cNvPr id="3" name="Text 1"/>
          <p:cNvSpPr/>
          <p:nvPr/>
        </p:nvSpPr>
        <p:spPr>
          <a:xfrm>
            <a:off x="-13335" y="0"/>
            <a:ext cx="12205335" cy="17843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408940"/>
            <a:ext cx="0" cy="0"/>
          </a:xfrm>
          <a:prstGeom prst="line">
            <a:avLst/>
          </a:prstGeom>
          <a:noFill/>
          <a:ln w="19050">
            <a:solidFill>
              <a:srgbClr val="808080"/>
            </a:solidFill>
            <a:prstDash val="solid"/>
            <a:headEnd type="none"/>
            <a:tailEnd type="none"/>
          </a:ln>
        </p:spPr>
      </p:sp>
      <p:sp>
        <p:nvSpPr>
          <p:cNvPr id="5" name="Shape 3"/>
          <p:cNvSpPr/>
          <p:nvPr/>
        </p:nvSpPr>
        <p:spPr>
          <a:xfrm>
            <a:off x="403225" y="2181860"/>
            <a:ext cx="7212965" cy="4517390"/>
          </a:xfrm>
          <a:prstGeom prst="rect">
            <a:avLst/>
          </a:prstGeom>
          <a:solidFill>
            <a:srgbClr val="101010"/>
          </a:solidFill>
          <a:ln/>
        </p:spPr>
      </p:sp>
      <p:sp>
        <p:nvSpPr>
          <p:cNvPr id="6" name="Text 4"/>
          <p:cNvSpPr/>
          <p:nvPr/>
        </p:nvSpPr>
        <p:spPr>
          <a:xfrm>
            <a:off x="403225" y="2181860"/>
            <a:ext cx="7212965" cy="451739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859155" y="963930"/>
            <a:ext cx="4698365" cy="89852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32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Evolution from v3 to v4.2</a:t>
            </a: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1316990" y="3259455"/>
            <a:ext cx="5767705" cy="11255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ACE v4.2 introduces advanced memory isolation protocols, preventing contamination of core knowledge and maintaining factual integrity. This ensures stable and reliable performance across diverse queries.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1307465" y="2669540"/>
            <a:ext cx="235839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Enhanced Memory Isolation</a:t>
            </a:r>
            <a:endParaRPr lang="en-US" sz="1600" dirty="0"/>
          </a:p>
        </p:txBody>
      </p:sp>
      <p:sp>
        <p:nvSpPr>
          <p:cNvPr id="10" name="Shape 8"/>
          <p:cNvSpPr/>
          <p:nvPr/>
        </p:nvSpPr>
        <p:spPr>
          <a:xfrm>
            <a:off x="407670" y="1819275"/>
            <a:ext cx="7206615" cy="370840"/>
          </a:xfrm>
          <a:prstGeom prst="rect">
            <a:avLst/>
          </a:prstGeom>
          <a:gradFill rotWithShape="1" flip="none">
            <a:gsLst>
              <a:gs pos="0">
                <a:srgbClr val="B3C4BE"/>
              </a:gs>
              <a:gs pos="100000">
                <a:srgbClr val="FFFFFF"/>
              </a:gs>
            </a:gsLst>
            <a:lin ang="3600000" scaled="1"/>
          </a:gradFill>
          <a:ln/>
        </p:spPr>
      </p:sp>
      <p:sp>
        <p:nvSpPr>
          <p:cNvPr id="11" name="Text 9"/>
          <p:cNvSpPr/>
          <p:nvPr/>
        </p:nvSpPr>
        <p:spPr>
          <a:xfrm>
            <a:off x="407670" y="1819275"/>
            <a:ext cx="7206615" cy="37084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 flipV="1">
            <a:off x="-5715" y="748030"/>
            <a:ext cx="7619365" cy="3810"/>
          </a:xfrm>
          <a:prstGeom prst="line">
            <a:avLst/>
          </a:prstGeom>
          <a:noFill/>
          <a:ln w="19050">
            <a:solidFill>
              <a:srgbClr val="808080"/>
            </a:solidFill>
            <a:prstDash val="solid"/>
            <a:headEnd type="none"/>
            <a:tailEnd type="none"/>
          </a:ln>
        </p:spPr>
      </p:sp>
      <p:sp>
        <p:nvSpPr>
          <p:cNvPr id="13" name="Shape 11"/>
          <p:cNvSpPr/>
          <p:nvPr/>
        </p:nvSpPr>
        <p:spPr>
          <a:xfrm>
            <a:off x="7616825" y="5327015"/>
            <a:ext cx="4574540" cy="153162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4" name="Text 12"/>
          <p:cNvSpPr/>
          <p:nvPr/>
        </p:nvSpPr>
        <p:spPr>
          <a:xfrm>
            <a:off x="7616825" y="5327015"/>
            <a:ext cx="4574540" cy="15316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5" name="Text 13"/>
          <p:cNvSpPr/>
          <p:nvPr/>
        </p:nvSpPr>
        <p:spPr>
          <a:xfrm>
            <a:off x="1307465" y="5255895"/>
            <a:ext cx="5767705" cy="1125538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system incorporates an expanded ethical framework with multi-gate validation. This ensures every output undergoes rigorous ethical and factual checks, maintaining high standards of reliability and safety.</a:t>
            </a:r>
            <a:endParaRPr lang="en-US" sz="1600" dirty="0"/>
          </a:p>
        </p:txBody>
      </p:sp>
      <p:sp>
        <p:nvSpPr>
          <p:cNvPr id="16" name="Text 14"/>
          <p:cNvSpPr/>
          <p:nvPr/>
        </p:nvSpPr>
        <p:spPr>
          <a:xfrm>
            <a:off x="1307465" y="4671060"/>
            <a:ext cx="235839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Expanded Ethical Framework</a:t>
            </a:r>
            <a:endParaRPr lang="en-US" sz="1600" dirty="0"/>
          </a:p>
        </p:txBody>
      </p:sp>
      <p:sp>
        <p:nvSpPr>
          <p:cNvPr id="17" name="Shape 15"/>
          <p:cNvSpPr/>
          <p:nvPr/>
        </p:nvSpPr>
        <p:spPr>
          <a:xfrm>
            <a:off x="403225" y="759460"/>
            <a:ext cx="0" cy="6112510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18" name="Shape 16"/>
          <p:cNvSpPr/>
          <p:nvPr/>
        </p:nvSpPr>
        <p:spPr>
          <a:xfrm flipV="1">
            <a:off x="406400" y="6701155"/>
            <a:ext cx="7207250" cy="3175"/>
          </a:xfrm>
          <a:prstGeom prst="line">
            <a:avLst/>
          </a:prstGeom>
          <a:noFill/>
          <a:ln w="19050">
            <a:solidFill>
              <a:srgbClr val="808080"/>
            </a:solidFill>
            <a:prstDash val="solid"/>
            <a:headEnd type="none"/>
            <a:tailEnd type="none"/>
          </a:ln>
        </p:spPr>
      </p:sp>
      <p:sp>
        <p:nvSpPr>
          <p:cNvPr id="19" name="Shape 17"/>
          <p:cNvSpPr/>
          <p:nvPr/>
        </p:nvSpPr>
        <p:spPr>
          <a:xfrm>
            <a:off x="7616190" y="752475"/>
            <a:ext cx="0" cy="6119495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pic>
        <p:nvPicPr>
          <p:cNvPr id="20" name="Image 0" descr="https://kimi-img.moonshot.cn/pub/slides/slides_tmpl/image/25-08-27-19:57:57-d2nf5h98bjvh7rlivtn0.png">    </p:cNvPr>
          <p:cNvPicPr>
            <a:picLocks noChangeAspect="1"/>
          </p:cNvPicPr>
          <p:nvPr/>
        </p:nvPicPr>
        <p:blipFill>
          <a:blip r:embed="rId1"/>
          <a:srcRect l="-332" r="332" t="-2749" b="6287"/>
          <a:stretch/>
        </p:blipFill>
        <p:spPr>
          <a:xfrm>
            <a:off x="7607300" y="606425"/>
            <a:ext cx="4584065" cy="5280660"/>
          </a:xfrm>
          <a:prstGeom prst="rect">
            <a:avLst/>
          </a:prstGeom>
        </p:spPr>
      </p:pic>
      <p:pic>
        <p:nvPicPr>
          <p:cNvPr id="21" name="Image 1" descr="https://kimi-img.moonshot.cn/pub/slides/slides_tmpl/image/25-08-27-19:57:51-d2nf5fp8bjvh7rlivt3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5" y="2647950"/>
            <a:ext cx="555625" cy="541020"/>
          </a:xfrm>
          <a:prstGeom prst="rect">
            <a:avLst/>
          </a:prstGeom>
        </p:spPr>
      </p:pic>
      <p:pic>
        <p:nvPicPr>
          <p:cNvPr id="22" name="Image 2" descr="https://kimi-img.moonshot.cn/pub/slides/slides_tmpl/image/25-08-27-19:57:51-d2nf5fp8bjvh7rlivt2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4658360"/>
            <a:ext cx="555625" cy="5410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940540" y="-32385"/>
            <a:ext cx="264160" cy="6890385"/>
          </a:xfrm>
          <a:prstGeom prst="rect">
            <a:avLst/>
          </a:prstGeom>
          <a:gradFill rotWithShape="1" flip="none">
            <a:gsLst>
              <a:gs pos="0">
                <a:srgbClr val="000000"/>
              </a:gs>
              <a:gs pos="100000">
                <a:srgbClr val="646464">
                  <a:alpha val="82000"/>
                </a:srgbClr>
              </a:gs>
            </a:gsLst>
            <a:lin ang="168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11940540" y="-32385"/>
            <a:ext cx="264160" cy="689038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0" y="-23495"/>
            <a:ext cx="3475990" cy="6881495"/>
          </a:xfrm>
          <a:prstGeom prst="rect">
            <a:avLst/>
          </a:prstGeom>
          <a:gradFill rotWithShape="1" flip="none">
            <a:gsLst>
              <a:gs pos="0">
                <a:srgbClr val="000000"/>
              </a:gs>
              <a:gs pos="95000">
                <a:srgbClr val="262626"/>
              </a:gs>
              <a:gs pos="100000">
                <a:srgbClr val="262626"/>
              </a:gs>
            </a:gsLst>
            <a:lin ang="16800000" scaled="1"/>
          </a:gradFill>
          <a:ln/>
        </p:spPr>
      </p:sp>
      <p:sp>
        <p:nvSpPr>
          <p:cNvPr id="5" name="Text 3"/>
          <p:cNvSpPr/>
          <p:nvPr/>
        </p:nvSpPr>
        <p:spPr>
          <a:xfrm>
            <a:off x="0" y="-23495"/>
            <a:ext cx="3475990" cy="68814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 rot="5400000">
            <a:off x="4427056" y="222250"/>
            <a:ext cx="1038196" cy="2877820"/>
          </a:xfrm>
          <a:prstGeom prst="rect">
            <a:avLst/>
          </a:prstGeom>
          <a:gradFill rotWithShape="1" flip="none">
            <a:gsLst>
              <a:gs pos="0">
                <a:srgbClr val="929E9E"/>
              </a:gs>
              <a:gs pos="100000">
                <a:srgbClr val="FFFFFF">
                  <a:alpha val="0"/>
                </a:srgbClr>
              </a:gs>
            </a:gsLst>
            <a:lin ang="16800000" scaled="1"/>
          </a:gradFill>
          <a:ln/>
        </p:spPr>
      </p:sp>
      <p:sp>
        <p:nvSpPr>
          <p:cNvPr id="7" name="Text 5"/>
          <p:cNvSpPr/>
          <p:nvPr/>
        </p:nvSpPr>
        <p:spPr>
          <a:xfrm rot="5400000">
            <a:off x="4427056" y="222250"/>
            <a:ext cx="1038196" cy="28778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8" name="Text 6"/>
          <p:cNvSpPr/>
          <p:nvPr/>
        </p:nvSpPr>
        <p:spPr>
          <a:xfrm>
            <a:off x="5448969" y="1229360"/>
            <a:ext cx="6108031" cy="84415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ACE v4.2 is designed to think, not just respond. It employs a 12-step reasoning process that mirrors human expert collaboration, ensuring thorough analysis and comprehensive understanding.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3498850" y="3536315"/>
            <a:ext cx="8375015" cy="0"/>
          </a:xfrm>
          <a:prstGeom prst="line">
            <a:avLst/>
          </a:prstGeom>
          <a:noFill/>
          <a:ln w="19050">
            <a:gradFill rotWithShape="1" flip="none">
              <a:gsLst>
                <a:gs pos="0">
                  <a:srgbClr val="F6F8FD"/>
                </a:gs>
                <a:gs pos="49000">
                  <a:srgbClr val="BEBEBE"/>
                </a:gs>
                <a:gs pos="100000">
                  <a:srgbClr val="C1C1C2"/>
                </a:gs>
              </a:gsLst>
              <a:lin ang="5160000" scaled="1"/>
            </a:gradFill>
            <a:prstDash val="solid"/>
            <a:headEnd type="none"/>
            <a:tailEnd type="none"/>
          </a:ln>
        </p:spPr>
      </p:sp>
      <p:sp>
        <p:nvSpPr>
          <p:cNvPr id="10" name="Shape 8"/>
          <p:cNvSpPr/>
          <p:nvPr/>
        </p:nvSpPr>
        <p:spPr>
          <a:xfrm flipV="1">
            <a:off x="3472180" y="2157730"/>
            <a:ext cx="8401685" cy="12065"/>
          </a:xfrm>
          <a:prstGeom prst="line">
            <a:avLst/>
          </a:prstGeom>
          <a:noFill/>
          <a:ln w="19050">
            <a:gradFill rotWithShape="1" flip="none">
              <a:gsLst>
                <a:gs pos="0">
                  <a:srgbClr val="F6F8FD"/>
                </a:gs>
                <a:gs pos="49000">
                  <a:srgbClr val="BEBEBE"/>
                </a:gs>
                <a:gs pos="100000">
                  <a:srgbClr val="C1C1C2"/>
                </a:gs>
              </a:gsLst>
              <a:lin ang="5160000" scaled="1"/>
            </a:gradFill>
            <a:prstDash val="solid"/>
            <a:headEnd type="none"/>
            <a:tailEnd type="none"/>
          </a:ln>
        </p:spPr>
      </p:sp>
      <p:sp>
        <p:nvSpPr>
          <p:cNvPr id="11" name="Shape 9"/>
          <p:cNvSpPr/>
          <p:nvPr/>
        </p:nvSpPr>
        <p:spPr>
          <a:xfrm>
            <a:off x="3499485" y="4930140"/>
            <a:ext cx="8374380" cy="0"/>
          </a:xfrm>
          <a:prstGeom prst="line">
            <a:avLst/>
          </a:prstGeom>
          <a:noFill/>
          <a:ln w="19050">
            <a:gradFill rotWithShape="1" flip="none">
              <a:gsLst>
                <a:gs pos="0">
                  <a:srgbClr val="F6F8FD"/>
                </a:gs>
                <a:gs pos="49000">
                  <a:srgbClr val="BEBEBE"/>
                </a:gs>
                <a:gs pos="100000">
                  <a:srgbClr val="C1C1C2"/>
                </a:gs>
              </a:gsLst>
              <a:lin ang="5160000" scaled="1"/>
            </a:gradFill>
            <a:prstDash val="solid"/>
            <a:headEnd type="none"/>
            <a:tailEnd type="none"/>
          </a:ln>
        </p:spPr>
      </p:sp>
      <p:sp>
        <p:nvSpPr>
          <p:cNvPr id="12" name="Shape 10"/>
          <p:cNvSpPr/>
          <p:nvPr/>
        </p:nvSpPr>
        <p:spPr>
          <a:xfrm rot="5400000">
            <a:off x="4432771" y="1590675"/>
            <a:ext cx="1038196" cy="2877820"/>
          </a:xfrm>
          <a:prstGeom prst="rect">
            <a:avLst/>
          </a:prstGeom>
          <a:gradFill rotWithShape="1" flip="none">
            <a:gsLst>
              <a:gs pos="0">
                <a:srgbClr val="929E9E"/>
              </a:gs>
              <a:gs pos="100000">
                <a:srgbClr val="FFFFFF">
                  <a:alpha val="0"/>
                </a:srgbClr>
              </a:gs>
            </a:gsLst>
            <a:lin ang="16800000" scaled="1"/>
          </a:gradFill>
          <a:ln/>
        </p:spPr>
      </p:sp>
      <p:sp>
        <p:nvSpPr>
          <p:cNvPr id="13" name="Text 11"/>
          <p:cNvSpPr/>
          <p:nvPr/>
        </p:nvSpPr>
        <p:spPr>
          <a:xfrm rot="5400000">
            <a:off x="4432771" y="1590675"/>
            <a:ext cx="1038196" cy="28778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4" name="Text 12"/>
          <p:cNvSpPr/>
          <p:nvPr/>
        </p:nvSpPr>
        <p:spPr>
          <a:xfrm>
            <a:off x="5454684" y="2597785"/>
            <a:ext cx="6108031" cy="84415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system engages in human-like deliberation through its expert council. Each member contributes specialized insights, challenging and refining ideas to produce high-quality, ethically aligned outputs.</a:t>
            </a:r>
            <a:endParaRPr lang="en-US" sz="1600" dirty="0"/>
          </a:p>
        </p:txBody>
      </p:sp>
      <p:sp>
        <p:nvSpPr>
          <p:cNvPr id="15" name="Shape 13"/>
          <p:cNvSpPr/>
          <p:nvPr/>
        </p:nvSpPr>
        <p:spPr>
          <a:xfrm rot="5400000">
            <a:off x="4427691" y="2987040"/>
            <a:ext cx="1038196" cy="2877820"/>
          </a:xfrm>
          <a:prstGeom prst="rect">
            <a:avLst/>
          </a:prstGeom>
          <a:gradFill rotWithShape="1" flip="none">
            <a:gsLst>
              <a:gs pos="0">
                <a:srgbClr val="929E9E"/>
              </a:gs>
              <a:gs pos="100000">
                <a:srgbClr val="FFFFFF">
                  <a:alpha val="0"/>
                </a:srgbClr>
              </a:gs>
            </a:gsLst>
            <a:lin ang="16800000" scaled="1"/>
          </a:gradFill>
          <a:ln/>
        </p:spPr>
      </p:sp>
      <p:sp>
        <p:nvSpPr>
          <p:cNvPr id="16" name="Text 14"/>
          <p:cNvSpPr/>
          <p:nvPr/>
        </p:nvSpPr>
        <p:spPr>
          <a:xfrm rot="5400000">
            <a:off x="4427691" y="2987040"/>
            <a:ext cx="1038196" cy="28778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7" name="Text 15"/>
          <p:cNvSpPr/>
          <p:nvPr/>
        </p:nvSpPr>
        <p:spPr>
          <a:xfrm>
            <a:off x="5449604" y="3994150"/>
            <a:ext cx="6108031" cy="84415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Ethical considerations are paramount in ACE v4.2. The system refuses requests that violate its ethical framework, ensuring that all interactions are safe and beneficial.</a:t>
            </a:r>
            <a:endParaRPr lang="en-US" sz="1600" dirty="0"/>
          </a:p>
        </p:txBody>
      </p:sp>
      <p:sp>
        <p:nvSpPr>
          <p:cNvPr id="18" name="Shape 16"/>
          <p:cNvSpPr/>
          <p:nvPr/>
        </p:nvSpPr>
        <p:spPr>
          <a:xfrm rot="5400000">
            <a:off x="4432771" y="4383405"/>
            <a:ext cx="1038196" cy="2877820"/>
          </a:xfrm>
          <a:prstGeom prst="rect">
            <a:avLst/>
          </a:prstGeom>
          <a:gradFill rotWithShape="1" flip="none">
            <a:gsLst>
              <a:gs pos="0">
                <a:srgbClr val="929E9E"/>
              </a:gs>
              <a:gs pos="100000">
                <a:srgbClr val="FFFFFF">
                  <a:alpha val="0"/>
                </a:srgbClr>
              </a:gs>
            </a:gsLst>
            <a:lin ang="16800000" scaled="1"/>
          </a:gradFill>
          <a:ln/>
        </p:spPr>
      </p:sp>
      <p:sp>
        <p:nvSpPr>
          <p:cNvPr id="19" name="Text 17"/>
          <p:cNvSpPr/>
          <p:nvPr/>
        </p:nvSpPr>
        <p:spPr>
          <a:xfrm rot="5400000">
            <a:off x="4432771" y="4383405"/>
            <a:ext cx="1038196" cy="287782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20" name="Text 18"/>
          <p:cNvSpPr/>
          <p:nvPr/>
        </p:nvSpPr>
        <p:spPr>
          <a:xfrm>
            <a:off x="5454684" y="5390515"/>
            <a:ext cx="6108031" cy="84415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ACE v4.2 evolves through continuous learning and adaptation. It updates its knowledge base and ethical understanding based on user interactions and new information.</a:t>
            </a:r>
            <a:endParaRPr lang="en-US" sz="1600" dirty="0"/>
          </a:p>
        </p:txBody>
      </p:sp>
      <p:sp>
        <p:nvSpPr>
          <p:cNvPr id="21" name="Shape 19"/>
          <p:cNvSpPr/>
          <p:nvPr/>
        </p:nvSpPr>
        <p:spPr>
          <a:xfrm>
            <a:off x="3499485" y="6330315"/>
            <a:ext cx="8368030" cy="0"/>
          </a:xfrm>
          <a:prstGeom prst="line">
            <a:avLst/>
          </a:prstGeom>
          <a:noFill/>
          <a:ln w="19050">
            <a:gradFill rotWithShape="1" flip="none">
              <a:gsLst>
                <a:gs pos="0">
                  <a:srgbClr val="F6F8FD"/>
                </a:gs>
                <a:gs pos="49000">
                  <a:srgbClr val="BEBEBE"/>
                </a:gs>
                <a:gs pos="100000">
                  <a:srgbClr val="C1C1C2"/>
                </a:gs>
              </a:gsLst>
              <a:lin ang="5160000" scaled="1"/>
            </a:gradFill>
            <a:prstDash val="solid"/>
            <a:headEnd type="none"/>
            <a:tailEnd type="none"/>
          </a:ln>
        </p:spPr>
      </p:sp>
      <p:sp>
        <p:nvSpPr>
          <p:cNvPr id="22" name="Text 20"/>
          <p:cNvSpPr/>
          <p:nvPr/>
        </p:nvSpPr>
        <p:spPr>
          <a:xfrm>
            <a:off x="332740" y="405765"/>
            <a:ext cx="2534285" cy="70612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Core Philosophy</a:t>
            </a:r>
            <a:endParaRPr lang="en-US" sz="1600" dirty="0"/>
          </a:p>
        </p:txBody>
      </p:sp>
      <p:sp>
        <p:nvSpPr>
          <p:cNvPr id="23" name="Shape 21"/>
          <p:cNvSpPr/>
          <p:nvPr/>
        </p:nvSpPr>
        <p:spPr>
          <a:xfrm flipV="1">
            <a:off x="11873865" y="-31750"/>
            <a:ext cx="0" cy="6897370"/>
          </a:xfrm>
          <a:prstGeom prst="line">
            <a:avLst/>
          </a:prstGeom>
          <a:noFill/>
          <a:ln w="19050">
            <a:gradFill rotWithShape="1" flip="none">
              <a:gsLst>
                <a:gs pos="0">
                  <a:srgbClr val="404040"/>
                </a:gs>
                <a:gs pos="83000">
                  <a:srgbClr val="000000"/>
                </a:gs>
                <a:gs pos="100000">
                  <a:srgbClr val="000000"/>
                </a:gs>
              </a:gsLst>
              <a:lin ang="5340000" scaled="1"/>
            </a:gradFill>
            <a:prstDash val="solid"/>
            <a:headEnd type="none"/>
            <a:tailEnd type="none"/>
          </a:ln>
        </p:spPr>
      </p:sp>
      <p:sp>
        <p:nvSpPr>
          <p:cNvPr id="24" name="Shape 22"/>
          <p:cNvSpPr/>
          <p:nvPr/>
        </p:nvSpPr>
        <p:spPr>
          <a:xfrm>
            <a:off x="11867515" y="-23495"/>
            <a:ext cx="76200" cy="6881495"/>
          </a:xfrm>
          <a:prstGeom prst="rect">
            <a:avLst/>
          </a:prstGeom>
          <a:gradFill rotWithShape="1" flip="none">
            <a:gsLst>
              <a:gs pos="0">
                <a:srgbClr val="000000"/>
              </a:gs>
              <a:gs pos="95000">
                <a:srgbClr val="262626"/>
              </a:gs>
              <a:gs pos="100000">
                <a:srgbClr val="262626"/>
              </a:gs>
            </a:gsLst>
            <a:lin ang="16800000" scaled="1"/>
          </a:gradFill>
          <a:ln/>
        </p:spPr>
      </p:sp>
      <p:sp>
        <p:nvSpPr>
          <p:cNvPr id="25" name="Text 23"/>
          <p:cNvSpPr/>
          <p:nvPr/>
        </p:nvSpPr>
        <p:spPr>
          <a:xfrm>
            <a:off x="11867515" y="-23495"/>
            <a:ext cx="76200" cy="68814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6" name="Image 0" descr="https://kimi-img.moonshot.cn/pub/slides/slides_tmpl/image/25-08-27-19:57:59-d2nf5hp8bjvh7rlivu6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0680" y="1292225"/>
            <a:ext cx="2755265" cy="5565775"/>
          </a:xfrm>
          <a:prstGeom prst="rect">
            <a:avLst/>
          </a:prstGeom>
        </p:spPr>
      </p:pic>
      <p:sp>
        <p:nvSpPr>
          <p:cNvPr id="27" name="Text 24"/>
          <p:cNvSpPr/>
          <p:nvPr/>
        </p:nvSpPr>
        <p:spPr>
          <a:xfrm>
            <a:off x="3579495" y="5512435"/>
            <a:ext cx="1741170" cy="571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Continuous Improvement</a:t>
            </a:r>
            <a:endParaRPr lang="en-US" sz="1600" dirty="0"/>
          </a:p>
        </p:txBody>
      </p:sp>
      <p:sp>
        <p:nvSpPr>
          <p:cNvPr id="28" name="Text 25"/>
          <p:cNvSpPr/>
          <p:nvPr/>
        </p:nvSpPr>
        <p:spPr>
          <a:xfrm>
            <a:off x="3579495" y="4140835"/>
            <a:ext cx="1741170" cy="571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Ethical Primacy</a:t>
            </a:r>
            <a:endParaRPr lang="en-US" sz="1600" dirty="0"/>
          </a:p>
        </p:txBody>
      </p:sp>
      <p:sp>
        <p:nvSpPr>
          <p:cNvPr id="29" name="Text 26"/>
          <p:cNvSpPr/>
          <p:nvPr/>
        </p:nvSpPr>
        <p:spPr>
          <a:xfrm>
            <a:off x="3579495" y="2740660"/>
            <a:ext cx="1741170" cy="571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Human-like Deliberation</a:t>
            </a:r>
            <a:endParaRPr lang="en-US" sz="1600" dirty="0"/>
          </a:p>
        </p:txBody>
      </p:sp>
      <p:sp>
        <p:nvSpPr>
          <p:cNvPr id="30" name="Text 27"/>
          <p:cNvSpPr/>
          <p:nvPr/>
        </p:nvSpPr>
        <p:spPr>
          <a:xfrm>
            <a:off x="3579495" y="1374140"/>
            <a:ext cx="1741170" cy="57150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6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Thinking, Not Just Responding</a:t>
            </a:r>
            <a:endParaRPr lang="en-US" sz="16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gradFill rotWithShape="1" flip="none">
            <a:gsLst>
              <a:gs pos="0">
                <a:srgbClr val="F6F8FD"/>
              </a:gs>
              <a:gs pos="100000">
                <a:srgbClr val="BEBEBE"/>
              </a:gs>
            </a:gsLst>
            <a:lin ang="5400000" scaled="1"/>
          </a:gradFill>
          <a:ln/>
        </p:spPr>
      </p:sp>
      <p:sp>
        <p:nvSpPr>
          <p:cNvPr id="3" name="Text 1"/>
          <p:cNvSpPr/>
          <p:nvPr/>
        </p:nvSpPr>
        <p:spPr>
          <a:xfrm>
            <a:off x="0" y="-16510"/>
            <a:ext cx="12195810" cy="688086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4" name="Image 0" descr="https://kimi-img.moonshot.cn/pub/slides/slides_tmpl/image/25-08-27-19:57:52-d2nf5g18bjvh7rlivt90.png">    </p:cNvPr>
          <p:cNvPicPr>
            <a:picLocks noChangeAspect="1"/>
          </p:cNvPicPr>
          <p:nvPr/>
        </p:nvPicPr>
        <p:blipFill>
          <a:blip r:embed="rId1"/>
          <a:srcRect l="20534" r="0" t="0" b="0"/>
          <a:stretch/>
        </p:blipFill>
        <p:spPr>
          <a:xfrm>
            <a:off x="1087120" y="-23495"/>
            <a:ext cx="3194685" cy="68580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6" name="Text 3"/>
          <p:cNvSpPr/>
          <p:nvPr/>
        </p:nvSpPr>
        <p:spPr>
          <a:xfrm>
            <a:off x="5438775" y="-23495"/>
            <a:ext cx="6750685" cy="68814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524625" y="4012565"/>
            <a:ext cx="4441825" cy="13817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ctr" indent="0" marL="0">
              <a:lnSpc>
                <a:spcPct val="120000"/>
              </a:lnSpc>
              <a:buNone/>
            </a:pPr>
            <a:r>
              <a:rPr lang="en-US" sz="32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Council Architecture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765415" y="1823085"/>
            <a:ext cx="1781810" cy="133096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00000"/>
              </a:lnSpc>
              <a:buNone/>
            </a:pPr>
            <a:r>
              <a:rPr lang="en-US" sz="9600" dirty="0">
                <a:solidFill>
                  <a:srgbClr val="FFFFFF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02</a:t>
            </a:r>
            <a:endParaRPr lang="en-US" sz="1600" dirty="0"/>
          </a:p>
        </p:txBody>
      </p:sp>
      <p:pic>
        <p:nvPicPr>
          <p:cNvPr id="9" name="Image 1" descr="https://kimi-img.moonshot.cn/pub/slides/slides_tmpl/image/25-08-27-19:57:52-d2nf5g18bjvh7rlivtag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20" y="2077085"/>
            <a:ext cx="2712720" cy="2670175"/>
          </a:xfrm>
          <a:prstGeom prst="rect">
            <a:avLst/>
          </a:prstGeom>
        </p:spPr>
      </p:pic>
      <p:pic>
        <p:nvPicPr>
          <p:cNvPr id="10" name="Image 2" descr="https://kimi-img.moonshot.cn/pub/slides/slides_tmpl/image/25-08-27-19:57:52-d2nf5g18bjvh7rlivt9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46590" y="2077085"/>
            <a:ext cx="920750" cy="3352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kimi-img.moonshot.cn/pub/slides/slides_tmpl/image/25-08-27-19:57:58-d2nf5hh8bjvh7rlivtsg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3335" y="1548765"/>
            <a:ext cx="4718050" cy="5315585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-4445" y="62865"/>
            <a:ext cx="4717415" cy="1483995"/>
          </a:xfrm>
          <a:prstGeom prst="rect">
            <a:avLst/>
          </a:prstGeom>
          <a:solidFill>
            <a:srgbClr val="FFFFFF"/>
          </a:solidFill>
          <a:ln w="19050">
            <a:solidFill>
              <a:srgbClr val="000000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-4445" y="62865"/>
            <a:ext cx="4717415" cy="148399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5481955" y="1177290"/>
            <a:ext cx="5952490" cy="84415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ACE v4.2 features 18 cognitive personas, each specializing in distinct areas such as ethics, memory, creativity, and technical analysis. These personas contribute unique perspectives to the reasoning process.</a:t>
            </a:r>
            <a:endParaRPr lang="en-US" sz="1600" dirty="0"/>
          </a:p>
        </p:txBody>
      </p:sp>
      <p:sp>
        <p:nvSpPr>
          <p:cNvPr id="6" name="Shape 3"/>
          <p:cNvSpPr/>
          <p:nvPr/>
        </p:nvSpPr>
        <p:spPr>
          <a:xfrm>
            <a:off x="7830185" y="869950"/>
            <a:ext cx="2247900" cy="0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7" name="Text 4"/>
          <p:cNvSpPr/>
          <p:nvPr/>
        </p:nvSpPr>
        <p:spPr>
          <a:xfrm>
            <a:off x="5467350" y="670560"/>
            <a:ext cx="234823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Specialized Roles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5443220" y="3003550"/>
            <a:ext cx="5952490" cy="84415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The personas collaborate dynamically, adjusting their roles based on query complexity. This ensures efficient and thorough analysis, maintaining system performance and reliability.</a:t>
            </a:r>
            <a:endParaRPr lang="en-US" sz="1600" dirty="0"/>
          </a:p>
        </p:txBody>
      </p:sp>
      <p:sp>
        <p:nvSpPr>
          <p:cNvPr id="9" name="Text 6"/>
          <p:cNvSpPr/>
          <p:nvPr/>
        </p:nvSpPr>
        <p:spPr>
          <a:xfrm>
            <a:off x="5481955" y="2499360"/>
            <a:ext cx="234823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Dynamic Collaboration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5481955" y="4875530"/>
            <a:ext cx="5952490" cy="844153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>
            <a:spAutoFit/>
          </a:bodyPr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400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Each persona has veto power over outputs that violate their domain. This ensures that all outputs meet ethical, factual, and logical standards before delivery.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5481955" y="4373880"/>
            <a:ext cx="2348230" cy="371475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ctr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1800" b="1" dirty="0">
                <a:solidFill>
                  <a:srgbClr val="000000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Veto Power</a:t>
            </a:r>
            <a:endParaRPr lang="en-US" sz="1600" dirty="0"/>
          </a:p>
        </p:txBody>
      </p:sp>
      <p:sp>
        <p:nvSpPr>
          <p:cNvPr id="12" name="Shape 9"/>
          <p:cNvSpPr/>
          <p:nvPr/>
        </p:nvSpPr>
        <p:spPr>
          <a:xfrm>
            <a:off x="7863205" y="2713355"/>
            <a:ext cx="2240280" cy="0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13" name="Shape 10"/>
          <p:cNvSpPr/>
          <p:nvPr/>
        </p:nvSpPr>
        <p:spPr>
          <a:xfrm>
            <a:off x="7839710" y="4596130"/>
            <a:ext cx="2252980" cy="0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14" name="Text 11"/>
          <p:cNvSpPr/>
          <p:nvPr/>
        </p:nvSpPr>
        <p:spPr>
          <a:xfrm>
            <a:off x="273050" y="471170"/>
            <a:ext cx="4300220" cy="1287780"/>
          </a:xfrm>
          <a:prstGeom prst="rect">
            <a:avLst/>
          </a:prstGeom>
          <a:noFill/>
          <a:ln/>
        </p:spPr>
        <p:txBody>
          <a:bodyPr wrap="square" lIns="91440" tIns="45720" rIns="91440" bIns="45720" rtlCol="0" anchor="t"/>
          <a:lstStyle/>
          <a:p>
            <a:pPr algn="l" indent="0" marL="0">
              <a:lnSpc>
                <a:spcPct val="120000"/>
              </a:lnSpc>
              <a:buNone/>
            </a:pPr>
            <a:r>
              <a:rPr lang="en-US" sz="3200" dirty="0">
                <a:solidFill>
                  <a:srgbClr val="262626"/>
                </a:solidFill>
                <a:latin typeface="MiSans" pitchFamily="34" charset="0"/>
                <a:ea typeface="MiSans" pitchFamily="34" charset="-122"/>
                <a:cs typeface="MiSans" pitchFamily="34" charset="-120"/>
              </a:rPr>
              <a:t>18 Cognitive Personas</a:t>
            </a:r>
            <a:endParaRPr lang="en-US" sz="1600" dirty="0"/>
          </a:p>
        </p:txBody>
      </p:sp>
      <p:sp>
        <p:nvSpPr>
          <p:cNvPr id="15" name="Shape 12"/>
          <p:cNvSpPr/>
          <p:nvPr/>
        </p:nvSpPr>
        <p:spPr>
          <a:xfrm>
            <a:off x="4711065" y="46355"/>
            <a:ext cx="0" cy="6831330"/>
          </a:xfrm>
          <a:prstGeom prst="line">
            <a:avLst/>
          </a:prstGeom>
          <a:noFill/>
          <a:ln w="19050">
            <a:solidFill>
              <a:srgbClr val="000000"/>
            </a:solidFill>
            <a:prstDash val="solid"/>
            <a:headEnd type="none"/>
            <a:tailEnd type="none"/>
          </a:ln>
        </p:spPr>
      </p:sp>
      <p:sp>
        <p:nvSpPr>
          <p:cNvPr id="16" name="Shape 13"/>
          <p:cNvSpPr/>
          <p:nvPr/>
        </p:nvSpPr>
        <p:spPr>
          <a:xfrm rot="5400000">
            <a:off x="6036945" y="-6035675"/>
            <a:ext cx="147955" cy="12231370"/>
          </a:xfrm>
          <a:prstGeom prst="rect">
            <a:avLst/>
          </a:prstGeom>
          <a:solidFill>
            <a:srgbClr val="1C1C1C"/>
          </a:solidFill>
          <a:ln/>
        </p:spPr>
      </p:sp>
      <p:sp>
        <p:nvSpPr>
          <p:cNvPr id="17" name="Text 14"/>
          <p:cNvSpPr/>
          <p:nvPr/>
        </p:nvSpPr>
        <p:spPr>
          <a:xfrm rot="5400000">
            <a:off x="6036945" y="-6035675"/>
            <a:ext cx="147955" cy="12231370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sp>
        <p:nvSpPr>
          <p:cNvPr id="18" name="Shape 15"/>
          <p:cNvSpPr/>
          <p:nvPr/>
        </p:nvSpPr>
        <p:spPr>
          <a:xfrm>
            <a:off x="4717415" y="6331585"/>
            <a:ext cx="7508875" cy="532765"/>
          </a:xfrm>
          <a:prstGeom prst="rect">
            <a:avLst/>
          </a:prstGeom>
          <a:solidFill>
            <a:srgbClr val="101010"/>
          </a:solidFill>
          <a:ln/>
        </p:spPr>
      </p:sp>
      <p:sp>
        <p:nvSpPr>
          <p:cNvPr id="19" name="Text 16"/>
          <p:cNvSpPr/>
          <p:nvPr/>
        </p:nvSpPr>
        <p:spPr>
          <a:xfrm>
            <a:off x="4717415" y="6331585"/>
            <a:ext cx="7508875" cy="532765"/>
          </a:xfrm>
          <a:prstGeom prst="rect">
            <a:avLst/>
          </a:prstGeom>
          <a:noFill/>
          <a:ln/>
        </p:spPr>
        <p:txBody>
          <a:bodyPr wrap="square" lIns="45720" tIns="91440" rIns="91440" bIns="45720" rtlCol="0" anchor="ctr"/>
          <a:lstStyle/>
          <a:p>
            <a:pPr indent="0" marL="0">
              <a:lnSpc>
                <a:spcPct val="100000"/>
              </a:lnSpc>
              <a:buNone/>
            </a:pPr>
            <a:endParaRPr lang="en-US" sz="1600" dirty="0"/>
          </a:p>
        </p:txBody>
      </p:sp>
      <p:pic>
        <p:nvPicPr>
          <p:cNvPr id="20" name="Image 1" descr="https://kimi-img.moonshot.cn/pub/slides/slides_tmpl/image/25-08-27-19:57:58-d2nf5hh8bjvh7rlivtr0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5755" y="504190"/>
            <a:ext cx="1164590" cy="731520"/>
          </a:xfrm>
          <a:prstGeom prst="rect">
            <a:avLst/>
          </a:prstGeom>
        </p:spPr>
      </p:pic>
      <p:pic>
        <p:nvPicPr>
          <p:cNvPr id="21" name="Image 2" descr="https://kimi-img.moonshot.cn/pub/slides/slides_tmpl/image/25-08-27-19:57:58-d2nf5hh8bjvh7rlivtqg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5755" y="2350770"/>
            <a:ext cx="1164590" cy="731520"/>
          </a:xfrm>
          <a:prstGeom prst="rect">
            <a:avLst/>
          </a:prstGeom>
        </p:spPr>
      </p:pic>
      <p:pic>
        <p:nvPicPr>
          <p:cNvPr id="22" name="Image 3" descr="https://kimi-img.moonshot.cn/pub/slides/slides_tmpl/image/25-08-27-19:57:58-d2nf5hh8bjvh7rlivtrg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5755" y="4217670"/>
            <a:ext cx="1164590" cy="73152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ustom Theme">
  <a:themeElements>
    <a:clrScheme name="Cust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49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</vt:vector>
  </TitlesOfParts>
  <Company>Moonshot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ACE v4.2: Cognitive Architecture Deep Dive</dc:title>
  <dc:subject>ACE v4.2: Cognitive Architecture Deep Dive</dc:subject>
  <dc:creator>Kimi</dc:creator>
  <cp:lastModifiedBy>Kimi</cp:lastModifiedBy>
  <cp:revision>1</cp:revision>
  <dcterms:created xsi:type="dcterms:W3CDTF">2025-08-29T22:57:14Z</dcterms:created>
  <dcterms:modified xsi:type="dcterms:W3CDTF">2025-08-29T22:57:14Z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4" name="AIGC">
    <vt:lpwstr>{"Label":"ACE v4.2: Cognitive Architecture Deep Dive","ContentProducer":"001191110108MACG2KBH8F10000","ProduceID":"d2p30escoua71lc3pr2g","ReservedCode1":"","ContentPropagator":"001191110108MACG2KBH8F20000","PropagateID":"d2p30escoua71lc3pr2g","ReservedCode2":""}</vt:lpwstr>
  </property>
</Properties>
</file>